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4" r:id="rId2"/>
    <p:sldId id="326" r:id="rId3"/>
    <p:sldId id="310" r:id="rId4"/>
    <p:sldId id="325" r:id="rId5"/>
    <p:sldId id="311" r:id="rId6"/>
    <p:sldId id="262" r:id="rId7"/>
    <p:sldId id="327" r:id="rId8"/>
    <p:sldId id="316" r:id="rId9"/>
    <p:sldId id="329" r:id="rId10"/>
    <p:sldId id="314" r:id="rId11"/>
    <p:sldId id="322" r:id="rId12"/>
    <p:sldId id="315" r:id="rId13"/>
    <p:sldId id="32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 Poelchau" initials="" lastIdx="32" clrIdx="0"/>
  <p:cmAuthor id="1" name="Monica Poelchau" initials="M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6" autoAdjust="0"/>
    <p:restoredTop sz="87101" autoAdjust="0"/>
  </p:normalViewPr>
  <p:slideViewPr>
    <p:cSldViewPr snapToGrid="0" snapToObjects="1" showGuides="1">
      <p:cViewPr>
        <p:scale>
          <a:sx n="140" d="100"/>
          <a:sy n="140" d="100"/>
        </p:scale>
        <p:origin x="-456" y="-80"/>
      </p:cViewPr>
      <p:guideLst>
        <p:guide orient="horz" pos="1314"/>
        <p:guide pos="1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6C4C-B8D9-244D-A0AA-B645B0521483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A9EEF-C552-4241-B29A-72B2C7CFF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2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79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1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0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2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AD8E-D9A3-DB4F-8A8D-76FC43040004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5k.nal.usda.gov/" TargetMode="External"/><Relationship Id="rId4" Type="http://schemas.openxmlformats.org/officeDocument/2006/relationships/hyperlink" Target="https://www.surveymonkey.com/s/I5k_NAL_201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5k@ars.usda.g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5k@ars.usda.gov" TargetMode="External"/><Relationship Id="rId4" Type="http://schemas.openxmlformats.org/officeDocument/2006/relationships/hyperlink" Target="https://i5k.nal.usda.gov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g"/><Relationship Id="rId20" Type="http://schemas.openxmlformats.org/officeDocument/2006/relationships/image" Target="../media/image27.jpg"/><Relationship Id="rId21" Type="http://schemas.openxmlformats.org/officeDocument/2006/relationships/image" Target="../media/image28.jpg"/><Relationship Id="rId22" Type="http://schemas.openxmlformats.org/officeDocument/2006/relationships/image" Target="../media/image29.jpg"/><Relationship Id="rId23" Type="http://schemas.openxmlformats.org/officeDocument/2006/relationships/image" Target="../media/image30.jpg"/><Relationship Id="rId24" Type="http://schemas.openxmlformats.org/officeDocument/2006/relationships/image" Target="../media/image31.jpg"/><Relationship Id="rId25" Type="http://schemas.openxmlformats.org/officeDocument/2006/relationships/image" Target="../media/image32.JPG"/><Relationship Id="rId26" Type="http://schemas.openxmlformats.org/officeDocument/2006/relationships/image" Target="../media/image33.jpg"/><Relationship Id="rId27" Type="http://schemas.openxmlformats.org/officeDocument/2006/relationships/image" Target="../media/image34.jpg"/><Relationship Id="rId10" Type="http://schemas.openxmlformats.org/officeDocument/2006/relationships/image" Target="../media/image17.jpg"/><Relationship Id="rId11" Type="http://schemas.openxmlformats.org/officeDocument/2006/relationships/image" Target="../media/image18.jpg"/><Relationship Id="rId12" Type="http://schemas.openxmlformats.org/officeDocument/2006/relationships/image" Target="../media/image19.jpg"/><Relationship Id="rId13" Type="http://schemas.openxmlformats.org/officeDocument/2006/relationships/image" Target="../media/image20.jpg"/><Relationship Id="rId14" Type="http://schemas.openxmlformats.org/officeDocument/2006/relationships/image" Target="../media/image21.jpg"/><Relationship Id="rId15" Type="http://schemas.openxmlformats.org/officeDocument/2006/relationships/image" Target="../media/image22.jpg"/><Relationship Id="rId16" Type="http://schemas.openxmlformats.org/officeDocument/2006/relationships/image" Target="../media/image23.jpg"/><Relationship Id="rId17" Type="http://schemas.openxmlformats.org/officeDocument/2006/relationships/image" Target="../media/image24.jpg"/><Relationship Id="rId18" Type="http://schemas.openxmlformats.org/officeDocument/2006/relationships/image" Target="../media/image25.jpg"/><Relationship Id="rId19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7373" y="167322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The role of the National Agricultural Library in arthropod genomics research </a:t>
            </a:r>
            <a:br>
              <a:rPr lang="en-US" sz="3200" b="1" dirty="0"/>
            </a:br>
            <a:r>
              <a:rPr lang="en-US" sz="3200" b="1" dirty="0" smtClean="0"/>
              <a:t>- implementing and </a:t>
            </a:r>
            <a:r>
              <a:rPr lang="en-US" sz="3200" b="1" dirty="0"/>
              <a:t>developing tools for </a:t>
            </a:r>
            <a:r>
              <a:rPr lang="en-US" sz="3200" b="1" dirty="0" smtClean="0"/>
              <a:t>genomic </a:t>
            </a:r>
            <a:r>
              <a:rPr lang="en-US" sz="3200" b="1" dirty="0"/>
              <a:t>data </a:t>
            </a:r>
            <a:r>
              <a:rPr lang="en-US" sz="3200" b="1" dirty="0" smtClean="0"/>
              <a:t>management</a:t>
            </a: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Monica Poelchau and the i5k </a:t>
            </a:r>
            <a:r>
              <a:rPr lang="en-US" dirty="0" err="1" smtClean="0"/>
              <a:t>Workspace@NAL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6" name="Picture 5" descr="I5klog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67" y="5161684"/>
            <a:ext cx="1276350" cy="952500"/>
          </a:xfrm>
          <a:prstGeom prst="rect">
            <a:avLst/>
          </a:prstGeom>
        </p:spPr>
      </p:pic>
      <p:pic>
        <p:nvPicPr>
          <p:cNvPr id="7" name="Picture 6" descr="USD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73" y="5163312"/>
            <a:ext cx="1379474" cy="9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Our mission.</a:t>
            </a:r>
            <a:r>
              <a:rPr lang="en-US" dirty="0"/>
              <a:t> </a:t>
            </a:r>
            <a:r>
              <a:rPr lang="en-US" dirty="0" smtClean="0"/>
              <a:t>The NAL strives to </a:t>
            </a:r>
            <a:r>
              <a:rPr lang="en-US" dirty="0" smtClean="0"/>
              <a:t>collect, manage, disseminate, and preserve needed </a:t>
            </a:r>
            <a:r>
              <a:rPr lang="en-US" dirty="0"/>
              <a:t>agricultural information </a:t>
            </a:r>
            <a:r>
              <a:rPr lang="en-US" dirty="0" smtClean="0"/>
              <a:t>for research scientists </a:t>
            </a:r>
            <a:r>
              <a:rPr lang="en-US" dirty="0" smtClean="0"/>
              <a:t>and the general public.</a:t>
            </a:r>
            <a:endParaRPr lang="en-US" dirty="0"/>
          </a:p>
          <a:p>
            <a:r>
              <a:rPr lang="en-US" b="1" dirty="0"/>
              <a:t>Permanence</a:t>
            </a:r>
            <a:r>
              <a:rPr lang="en-US" dirty="0"/>
              <a:t>. NAL has the capability of operating beyond regular grant cycles.</a:t>
            </a:r>
          </a:p>
          <a:p>
            <a:r>
              <a:rPr lang="en-US" b="1" dirty="0"/>
              <a:t>Staff</a:t>
            </a:r>
            <a:r>
              <a:rPr lang="en-US" dirty="0"/>
              <a:t>. Bioinformatics specialists, </a:t>
            </a:r>
            <a:r>
              <a:rPr lang="en-US" dirty="0" smtClean="0"/>
              <a:t>Information scientists</a:t>
            </a:r>
            <a:r>
              <a:rPr lang="en-US" dirty="0"/>
              <a:t>, interns, web developers, IT staff, metadata librarian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4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5164" y="1069975"/>
            <a:ext cx="770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Initial planning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89" y="2465354"/>
            <a:ext cx="450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Genome sequencing and assembly -</a:t>
            </a:r>
            <a:r>
              <a:rPr lang="en-US" dirty="0"/>
              <a:t> usually outsourced to sequencing center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49" y="3427310"/>
            <a:ext cx="552294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</a:t>
            </a:r>
            <a:r>
              <a:rPr lang="en-US" b="1" dirty="0" smtClean="0"/>
              <a:t>ost-processing:</a:t>
            </a:r>
            <a:r>
              <a:rPr lang="en-US" dirty="0"/>
              <a:t> </a:t>
            </a:r>
          </a:p>
          <a:p>
            <a:pPr marL="285750" lvl="0" indent="-285750" algn="ctr">
              <a:buFont typeface="Arial"/>
              <a:buChar char="•"/>
            </a:pPr>
            <a:r>
              <a:rPr lang="en-US" dirty="0" smtClean="0"/>
              <a:t>Annotation </a:t>
            </a:r>
            <a:r>
              <a:rPr lang="en-US" dirty="0"/>
              <a:t>– ascribe function to </a:t>
            </a:r>
            <a:r>
              <a:rPr lang="en-US" dirty="0" smtClean="0"/>
              <a:t>elements of assembled dataset;</a:t>
            </a:r>
          </a:p>
          <a:p>
            <a:pPr marL="285750" lvl="0" indent="-285750" algn="ctr">
              <a:buFont typeface="Arial"/>
              <a:buChar char="•"/>
            </a:pPr>
            <a:r>
              <a:rPr lang="en-US" dirty="0" smtClean="0"/>
              <a:t>Quality assessment of assembly and annotations;</a:t>
            </a:r>
          </a:p>
          <a:p>
            <a:pPr marL="285750" lvl="0" indent="-285750" algn="ctr">
              <a:buFont typeface="Arial"/>
              <a:buChar char="•"/>
            </a:pPr>
            <a:r>
              <a:rPr lang="en-US" dirty="0" smtClean="0"/>
              <a:t>Manual </a:t>
            </a:r>
            <a:r>
              <a:rPr lang="en-US" dirty="0" err="1" smtClean="0"/>
              <a:t>curation</a:t>
            </a:r>
            <a:r>
              <a:rPr lang="en-US" dirty="0" smtClean="0"/>
              <a:t> of annotations;</a:t>
            </a:r>
          </a:p>
          <a:p>
            <a:pPr marL="285750" lvl="0" indent="-285750" algn="ctr">
              <a:buFont typeface="Arial"/>
              <a:buChar char="•"/>
            </a:pPr>
            <a:r>
              <a:rPr lang="en-US" dirty="0" smtClean="0"/>
              <a:t>Generate an ‘official gene set’ (OGS).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74800" y="5614345"/>
            <a:ext cx="248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Custom analyses.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4745859" y="4812305"/>
            <a:ext cx="3305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Deposit OGS at NCBI.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1060" y="5561030"/>
            <a:ext cx="2116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Publish results in peer-reviewed journals.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67154" y="5030654"/>
            <a:ext cx="5628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96938" y="1508641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27219" y="3200585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80991" y="5290121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68210" y="5893229"/>
            <a:ext cx="5628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06082" y="6102921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61482" y="6373830"/>
            <a:ext cx="248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Repeat.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305465" y="1749882"/>
            <a:ext cx="298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DNA/RNA sample </a:t>
            </a:r>
            <a:r>
              <a:rPr lang="en-US" b="1" dirty="0"/>
              <a:t>generation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06082" y="2176955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77404" y="2808154"/>
            <a:ext cx="5628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40254" y="2596052"/>
            <a:ext cx="3484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Deposit raw reads and assembly at NCBI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4300" y="3710566"/>
            <a:ext cx="3319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Host assembly and annotations in </a:t>
            </a:r>
            <a:r>
              <a:rPr lang="en-US" dirty="0" smtClean="0"/>
              <a:t>public DB </a:t>
            </a:r>
            <a:r>
              <a:rPr lang="en-US" dirty="0"/>
              <a:t>for </a:t>
            </a:r>
            <a:r>
              <a:rPr lang="en-US" dirty="0" err="1" smtClean="0"/>
              <a:t>curation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public access</a:t>
            </a:r>
            <a:r>
              <a:rPr lang="en-US" dirty="0"/>
              <a:t>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72551" y="4145748"/>
            <a:ext cx="5628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185738"/>
            <a:ext cx="8229600" cy="7953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Genome project workflow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14300" y="4597401"/>
            <a:ext cx="3810100" cy="264693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36999" y="3741579"/>
            <a:ext cx="3247465" cy="892317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42704" y="4862094"/>
            <a:ext cx="2138601" cy="337121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12489" y="2624545"/>
            <a:ext cx="3336364" cy="681338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4330700"/>
            <a:ext cx="4872804" cy="26670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41500" y="5652446"/>
            <a:ext cx="1879600" cy="356632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39700" y="4864101"/>
            <a:ext cx="3810100" cy="264693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0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potential model for a future I5k Workspace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89646" y="3095298"/>
            <a:ext cx="1599830" cy="10156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</a:t>
            </a:r>
            <a:r>
              <a:rPr lang="en-US" sz="2000" dirty="0" smtClean="0"/>
              <a:t>5k Workspace @ NAL</a:t>
            </a:r>
            <a:endParaRPr lang="en-US" sz="2000" dirty="0"/>
          </a:p>
        </p:txBody>
      </p:sp>
      <p:pic>
        <p:nvPicPr>
          <p:cNvPr id="8" name="Picture 7" descr="I5klog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04" y="2479004"/>
            <a:ext cx="782472" cy="583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402" y="2861550"/>
            <a:ext cx="195292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Genome assembly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2069330" y="3191681"/>
            <a:ext cx="1759443" cy="238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04058" y="1328547"/>
            <a:ext cx="96476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NCBI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8096" y="2891447"/>
            <a:ext cx="130361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iPlant</a:t>
            </a:r>
            <a:r>
              <a:rPr lang="en-US" sz="2000" dirty="0" smtClean="0"/>
              <a:t>/ARS HPC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18179" y="3245390"/>
            <a:ext cx="69721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23359" y="1622507"/>
            <a:ext cx="528976" cy="5928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89476" y="3375695"/>
            <a:ext cx="66398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58563" y="1792759"/>
            <a:ext cx="393772" cy="4667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4201" y="3536653"/>
            <a:ext cx="136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Specialized analyses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11729" y="1767359"/>
            <a:ext cx="158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archival</a:t>
            </a:r>
          </a:p>
        </p:txBody>
      </p:sp>
      <p:pic>
        <p:nvPicPr>
          <p:cNvPr id="19" name="Picture 18" descr="USD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10" y="2545325"/>
            <a:ext cx="742194" cy="51165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763578" y="2153029"/>
            <a:ext cx="4224722" cy="221577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08930" y="4524276"/>
            <a:ext cx="6338070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b="1" dirty="0" smtClean="0"/>
              <a:t>I5k Workspace functions:</a:t>
            </a:r>
          </a:p>
          <a:p>
            <a:pPr marL="342900" indent="-342900" algn="ctr">
              <a:buFontTx/>
              <a:buAutoNum type="arabicParenR"/>
            </a:pPr>
            <a:r>
              <a:rPr lang="en-US" dirty="0"/>
              <a:t>Visualize and access genomic data;</a:t>
            </a:r>
          </a:p>
          <a:p>
            <a:pPr marL="342900" indent="-342900" algn="ctr">
              <a:buFontTx/>
              <a:buAutoNum type="arabicParenR"/>
            </a:pPr>
            <a:r>
              <a:rPr lang="en-US" dirty="0"/>
              <a:t>Easily access other </a:t>
            </a:r>
            <a:r>
              <a:rPr lang="en-US" dirty="0" smtClean="0"/>
              <a:t>i5k genomes</a:t>
            </a:r>
            <a:r>
              <a:rPr lang="en-US" dirty="0"/>
              <a:t>;</a:t>
            </a:r>
          </a:p>
          <a:p>
            <a:pPr marL="342900" indent="-342900" algn="ctr">
              <a:buAutoNum type="arabicParenR"/>
            </a:pPr>
            <a:r>
              <a:rPr lang="en-US" dirty="0" smtClean="0"/>
              <a:t>Improve and update gene predictions dynamically;</a:t>
            </a:r>
          </a:p>
          <a:p>
            <a:pPr marL="342900" indent="-342900" algn="ctr">
              <a:buAutoNum type="arabicParenR"/>
            </a:pPr>
            <a:r>
              <a:rPr lang="en-US" dirty="0" smtClean="0"/>
              <a:t>Develop an ‘OGS’ for each community;</a:t>
            </a:r>
            <a:endParaRPr lang="en-US" dirty="0"/>
          </a:p>
          <a:p>
            <a:pPr marL="342900" indent="-342900" algn="ctr">
              <a:buAutoNum type="arabicParenR"/>
            </a:pPr>
            <a:r>
              <a:rPr lang="en-US" dirty="0" smtClean="0"/>
              <a:t>Quickly proceed to analyzing data;</a:t>
            </a:r>
            <a:endParaRPr lang="en-US" dirty="0"/>
          </a:p>
          <a:p>
            <a:pPr marL="342900" indent="-342900" algn="ctr">
              <a:buAutoNum type="arabicParenR"/>
            </a:pPr>
            <a:r>
              <a:rPr lang="en-US" dirty="0" smtClean="0"/>
              <a:t>Easier submission to NCBI.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74507" y="2510419"/>
            <a:ext cx="157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8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7" grpId="0"/>
      <p:bldP spid="18" grpId="0"/>
      <p:bldP spid="20" grpId="0" animBg="1"/>
      <p:bldP spid="21" grpId="0" build="p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the NAL in AGR – we need your feedback!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us! </a:t>
            </a:r>
            <a:r>
              <a:rPr lang="en-US" b="1" dirty="0">
                <a:hlinkClick r:id="rId2"/>
              </a:rPr>
              <a:t>i5k@</a:t>
            </a:r>
            <a:r>
              <a:rPr lang="en-US" b="1" dirty="0" smtClean="0">
                <a:hlinkClick r:id="rId2"/>
              </a:rPr>
              <a:t>ars.usda.gov</a:t>
            </a:r>
            <a:endParaRPr lang="en-US" dirty="0" smtClean="0"/>
          </a:p>
          <a:p>
            <a:r>
              <a:rPr lang="en-US" dirty="0" smtClean="0"/>
              <a:t>Tell us your opinion in concurrent sessions 2a and 2b (Wednesday and Thursday). </a:t>
            </a:r>
          </a:p>
          <a:p>
            <a:r>
              <a:rPr lang="en-US" dirty="0" smtClean="0"/>
              <a:t>View our web resources: </a:t>
            </a:r>
            <a:r>
              <a:rPr lang="en-US" b="1" dirty="0">
                <a:hlinkClick r:id="rId3"/>
              </a:rPr>
              <a:t>https://i5k.nal.usda.gov/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Take </a:t>
            </a:r>
            <a:r>
              <a:rPr lang="en-US" dirty="0"/>
              <a:t>our survey: </a:t>
            </a:r>
            <a:r>
              <a:rPr lang="en-US" dirty="0" smtClean="0">
                <a:hlinkClick r:id="rId4"/>
              </a:rPr>
              <a:t>www.surveymonkey.com</a:t>
            </a:r>
            <a:r>
              <a:rPr lang="en-US" dirty="0">
                <a:hlinkClick r:id="rId4"/>
              </a:rPr>
              <a:t>/s/</a:t>
            </a:r>
            <a:r>
              <a:rPr lang="en-US" dirty="0" smtClean="0">
                <a:hlinkClick r:id="rId4"/>
              </a:rPr>
              <a:t>I5k_NAL_2014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50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and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NAL team:</a:t>
            </a:r>
          </a:p>
          <a:p>
            <a:pPr lvl="1"/>
            <a:r>
              <a:rPr lang="en-US" dirty="0" smtClean="0"/>
              <a:t>Chris Childers</a:t>
            </a:r>
          </a:p>
          <a:p>
            <a:pPr lvl="1"/>
            <a:r>
              <a:rPr lang="en-US" dirty="0" err="1" smtClean="0"/>
              <a:t>Vijaya</a:t>
            </a:r>
            <a:r>
              <a:rPr lang="en-US" dirty="0" smtClean="0"/>
              <a:t> </a:t>
            </a:r>
            <a:r>
              <a:rPr lang="en-US" dirty="0" err="1" smtClean="0"/>
              <a:t>Tsavatapalli</a:t>
            </a:r>
            <a:endParaRPr lang="en-US" dirty="0"/>
          </a:p>
          <a:p>
            <a:pPr lvl="1"/>
            <a:r>
              <a:rPr lang="en-US" dirty="0" smtClean="0"/>
              <a:t>Gary Moore</a:t>
            </a:r>
          </a:p>
          <a:p>
            <a:pPr lvl="1"/>
            <a:r>
              <a:rPr lang="en-US" dirty="0" smtClean="0"/>
              <a:t>Susan McCarthy</a:t>
            </a:r>
          </a:p>
          <a:p>
            <a:pPr lvl="1"/>
            <a:r>
              <a:rPr lang="en-US" dirty="0" err="1" smtClean="0"/>
              <a:t>Chien-Yueh</a:t>
            </a:r>
            <a:r>
              <a:rPr lang="en-US" dirty="0" smtClean="0"/>
              <a:t> Lee, Han Lin, Jun-Wei Lin</a:t>
            </a:r>
          </a:p>
          <a:p>
            <a:r>
              <a:rPr lang="en-US" dirty="0" smtClean="0"/>
              <a:t>I5k </a:t>
            </a:r>
            <a:r>
              <a:rPr lang="en-US" dirty="0" err="1" smtClean="0"/>
              <a:t>Workspace@NAL</a:t>
            </a:r>
            <a:r>
              <a:rPr lang="en-US" dirty="0"/>
              <a:t> </a:t>
            </a:r>
            <a:r>
              <a:rPr lang="en-US" dirty="0" smtClean="0"/>
              <a:t>advisory committee: </a:t>
            </a:r>
          </a:p>
          <a:p>
            <a:pPr lvl="1"/>
            <a:r>
              <a:rPr lang="en-US" dirty="0" smtClean="0"/>
              <a:t>Jay Evans</a:t>
            </a:r>
            <a:endParaRPr lang="en-US" dirty="0"/>
          </a:p>
          <a:p>
            <a:pPr lvl="1"/>
            <a:r>
              <a:rPr lang="en-US" dirty="0" smtClean="0"/>
              <a:t>Don </a:t>
            </a:r>
            <a:r>
              <a:rPr lang="en-US" dirty="0" err="1" smtClean="0"/>
              <a:t>Gourley</a:t>
            </a:r>
            <a:endParaRPr lang="en-US" dirty="0"/>
          </a:p>
          <a:p>
            <a:pPr lvl="1"/>
            <a:r>
              <a:rPr lang="en-US" dirty="0" smtClean="0"/>
              <a:t>Kevin Hackett</a:t>
            </a:r>
            <a:endParaRPr lang="en-US" dirty="0"/>
          </a:p>
          <a:p>
            <a:pPr lvl="1"/>
            <a:r>
              <a:rPr lang="en-US" dirty="0" smtClean="0"/>
              <a:t>Simon Liu</a:t>
            </a:r>
            <a:endParaRPr lang="en-US" dirty="0"/>
          </a:p>
          <a:p>
            <a:pPr lvl="1"/>
            <a:r>
              <a:rPr lang="en-US" dirty="0" smtClean="0"/>
              <a:t>Ursula Pieper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i5k coordinating committee</a:t>
            </a:r>
          </a:p>
          <a:p>
            <a:r>
              <a:rPr lang="en-US" dirty="0" smtClean="0"/>
              <a:t>The i5k pilot project (in particular Stephen Richards and Dan Hughes)</a:t>
            </a:r>
          </a:p>
          <a:p>
            <a:r>
              <a:rPr lang="en-US" dirty="0" smtClean="0"/>
              <a:t>Wayne Hunter</a:t>
            </a:r>
          </a:p>
          <a:p>
            <a:r>
              <a:rPr lang="en-US" dirty="0" err="1" smtClean="0"/>
              <a:t>iPlant</a:t>
            </a:r>
            <a:endParaRPr lang="en-US" dirty="0" smtClean="0"/>
          </a:p>
          <a:p>
            <a:r>
              <a:rPr lang="en-US" dirty="0" smtClean="0"/>
              <a:t>All of our users and data contributors!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4924802"/>
            <a:ext cx="4000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CONTACT US: </a:t>
            </a:r>
            <a:r>
              <a:rPr lang="en-US" sz="2800" b="1" dirty="0">
                <a:hlinkClick r:id="rId3"/>
              </a:rPr>
              <a:t>i5k@</a:t>
            </a:r>
            <a:r>
              <a:rPr lang="en-US" sz="2800" b="1" dirty="0" smtClean="0">
                <a:hlinkClick r:id="rId3"/>
              </a:rPr>
              <a:t>ars.usda.gov</a:t>
            </a:r>
            <a:endParaRPr lang="en-US" sz="2800" b="1" dirty="0" smtClean="0"/>
          </a:p>
          <a:p>
            <a:r>
              <a:rPr lang="en-US" sz="2800" b="1" dirty="0">
                <a:hlinkClick r:id="rId4"/>
              </a:rPr>
              <a:t>https://i5k.nal.usda.gov</a:t>
            </a:r>
            <a:r>
              <a:rPr lang="en-US" sz="2800" b="1" dirty="0" smtClean="0">
                <a:hlinkClick r:id="rId4"/>
              </a:rPr>
              <a:t>/</a:t>
            </a:r>
            <a:r>
              <a:rPr lang="en-US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75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roadblocks are there for data management of </a:t>
            </a:r>
            <a:r>
              <a:rPr lang="en-US" b="1" dirty="0"/>
              <a:t>genome sequencing projects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tools has the NAL developed to help overcome these roadblocks?</a:t>
            </a:r>
          </a:p>
          <a:p>
            <a:r>
              <a:rPr lang="en-US" dirty="0" smtClean="0"/>
              <a:t>Why is the NAL uniquely positioned to help with ARS genomic data management? </a:t>
            </a:r>
          </a:p>
          <a:p>
            <a:r>
              <a:rPr lang="en-US" dirty="0" smtClean="0"/>
              <a:t>What are our future plans?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management of genome sequencing projects.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How do you handle your data during research, and after research has been completed? </a:t>
            </a:r>
          </a:p>
          <a:p>
            <a:pPr marL="0" indent="0">
              <a:buNone/>
            </a:pPr>
            <a:r>
              <a:rPr lang="en-US" b="1" dirty="0" smtClean="0"/>
              <a:t>Scale.</a:t>
            </a:r>
          </a:p>
          <a:p>
            <a:r>
              <a:rPr lang="en-US" dirty="0" smtClean="0"/>
              <a:t>High-throughput sequencing = vast amounts of sequence data.</a:t>
            </a:r>
          </a:p>
          <a:p>
            <a:r>
              <a:rPr lang="en-US" dirty="0" smtClean="0"/>
              <a:t>The sheer scale creates a data management challenge:</a:t>
            </a:r>
          </a:p>
          <a:p>
            <a:pPr lvl="1"/>
            <a:r>
              <a:rPr lang="en-US" dirty="0" smtClean="0"/>
              <a:t>Computational infrastructure;</a:t>
            </a:r>
          </a:p>
          <a:p>
            <a:pPr lvl="1"/>
            <a:r>
              <a:rPr lang="en-US" dirty="0" smtClean="0"/>
              <a:t>Computational skills/basic UNIX literacy;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 domain knowledge in molecular biology and genomic data manipulation.</a:t>
            </a:r>
          </a:p>
        </p:txBody>
      </p:sp>
    </p:spTree>
    <p:extLst>
      <p:ext uri="{BB962C8B-B14F-4D97-AF65-F5344CB8AC3E}">
        <p14:creationId xmlns:p14="http://schemas.microsoft.com/office/powerpoint/2010/main" val="63366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management of genome sequencing projects.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How do you handle your data during research, and after research has been completed? </a:t>
            </a:r>
          </a:p>
          <a:p>
            <a:pPr marL="0" indent="0">
              <a:buNone/>
            </a:pPr>
            <a:r>
              <a:rPr lang="en-US" b="1" dirty="0" smtClean="0"/>
              <a:t>Reusability.</a:t>
            </a:r>
          </a:p>
          <a:p>
            <a:r>
              <a:rPr lang="en-US" dirty="0" smtClean="0"/>
              <a:t>Data re-use: genome sequencing projects often have the goal of being reference datasets, to be used across the scientific community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Experience.</a:t>
            </a:r>
          </a:p>
          <a:p>
            <a:r>
              <a:rPr lang="en-US" dirty="0" smtClean="0"/>
              <a:t>More and more, groups with little experience with genomic data are sequencing genomes and are encountering a steep learning curve.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01" y="6234471"/>
            <a:ext cx="9089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 smtClean="0"/>
              <a:t>1 </a:t>
            </a:r>
            <a:r>
              <a:rPr lang="en-US" sz="1400" i="1" dirty="0" smtClean="0"/>
              <a:t>cf</a:t>
            </a:r>
            <a:r>
              <a:rPr lang="en-US" sz="1400" dirty="0"/>
              <a:t>. National Research Council. </a:t>
            </a:r>
            <a:r>
              <a:rPr lang="en-US" sz="1400" i="1" dirty="0"/>
              <a:t>A New Biology for the 21st Century</a:t>
            </a:r>
            <a:r>
              <a:rPr lang="en-US" sz="1400" dirty="0"/>
              <a:t>. Washington, DC: The National Academies Press, 2009.</a:t>
            </a:r>
          </a:p>
        </p:txBody>
      </p:sp>
    </p:spTree>
    <p:extLst>
      <p:ext uri="{BB962C8B-B14F-4D97-AF65-F5344CB8AC3E}">
        <p14:creationId xmlns:p14="http://schemas.microsoft.com/office/powerpoint/2010/main" val="87419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5164" y="1069975"/>
            <a:ext cx="770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Initial planning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89" y="2465354"/>
            <a:ext cx="450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Genome sequencing and assembly -</a:t>
            </a:r>
            <a:r>
              <a:rPr lang="en-US" dirty="0"/>
              <a:t> usually outsourced to sequencing center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49" y="3427310"/>
            <a:ext cx="552294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</a:t>
            </a:r>
            <a:r>
              <a:rPr lang="en-US" b="1" dirty="0" smtClean="0"/>
              <a:t>ost-processing:</a:t>
            </a:r>
            <a:r>
              <a:rPr lang="en-US" dirty="0"/>
              <a:t> </a:t>
            </a:r>
          </a:p>
          <a:p>
            <a:pPr marL="285750" lvl="0" indent="-285750" algn="ctr">
              <a:buFont typeface="Arial"/>
              <a:buChar char="•"/>
            </a:pPr>
            <a:r>
              <a:rPr lang="en-US" dirty="0" smtClean="0"/>
              <a:t>Annotation </a:t>
            </a:r>
            <a:r>
              <a:rPr lang="en-US" dirty="0"/>
              <a:t>– ascribe function to </a:t>
            </a:r>
            <a:r>
              <a:rPr lang="en-US" dirty="0" smtClean="0"/>
              <a:t>elements of assembled dataset;</a:t>
            </a:r>
          </a:p>
          <a:p>
            <a:pPr marL="285750" lvl="0" indent="-285750" algn="ctr">
              <a:buFont typeface="Arial"/>
              <a:buChar char="•"/>
            </a:pPr>
            <a:r>
              <a:rPr lang="en-US" dirty="0" smtClean="0"/>
              <a:t>Quality assessment of assembly and annotations;</a:t>
            </a:r>
          </a:p>
          <a:p>
            <a:pPr marL="285750" lvl="0" indent="-285750" algn="ctr">
              <a:buFont typeface="Arial"/>
              <a:buChar char="•"/>
            </a:pPr>
            <a:r>
              <a:rPr lang="en-US" dirty="0" smtClean="0"/>
              <a:t>Manual </a:t>
            </a:r>
            <a:r>
              <a:rPr lang="en-US" dirty="0" err="1" smtClean="0"/>
              <a:t>curation</a:t>
            </a:r>
            <a:r>
              <a:rPr lang="en-US" dirty="0" smtClean="0"/>
              <a:t> of annotations;</a:t>
            </a:r>
          </a:p>
          <a:p>
            <a:pPr marL="285750" lvl="0" indent="-285750" algn="ctr">
              <a:buFont typeface="Arial"/>
              <a:buChar char="•"/>
            </a:pPr>
            <a:r>
              <a:rPr lang="en-US" dirty="0" smtClean="0"/>
              <a:t>Generate an ‘official gene set’ (OGS).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74800" y="5614345"/>
            <a:ext cx="248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Custom analyses.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4745859" y="4812305"/>
            <a:ext cx="3305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Deposit OGS at NCBI.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1060" y="5561030"/>
            <a:ext cx="2116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Publish results in </a:t>
            </a:r>
            <a:r>
              <a:rPr lang="en-US" i="1" dirty="0" smtClean="0"/>
              <a:t>Nature</a:t>
            </a:r>
            <a:r>
              <a:rPr lang="en-US" dirty="0" smtClean="0"/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67154" y="5030654"/>
            <a:ext cx="5628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96938" y="1508641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27219" y="3200585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80991" y="5290121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68210" y="5893229"/>
            <a:ext cx="5628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06082" y="6102921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61482" y="6373830"/>
            <a:ext cx="248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Repeat.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305465" y="1749882"/>
            <a:ext cx="298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DNA/RNA sample </a:t>
            </a:r>
            <a:r>
              <a:rPr lang="en-US" b="1" dirty="0"/>
              <a:t>generation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06082" y="2176955"/>
            <a:ext cx="0" cy="270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77404" y="2808154"/>
            <a:ext cx="5628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40254" y="2596052"/>
            <a:ext cx="3484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Deposit raw reads and assembly at NCBI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4300" y="3710566"/>
            <a:ext cx="3319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Host assembly and annotations in </a:t>
            </a:r>
            <a:r>
              <a:rPr lang="en-US" dirty="0" smtClean="0"/>
              <a:t>public DB </a:t>
            </a:r>
            <a:r>
              <a:rPr lang="en-US" dirty="0"/>
              <a:t>for </a:t>
            </a:r>
            <a:r>
              <a:rPr lang="en-US" dirty="0" err="1" smtClean="0"/>
              <a:t>curation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public access</a:t>
            </a:r>
            <a:r>
              <a:rPr lang="en-US" dirty="0"/>
              <a:t>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72551" y="4145748"/>
            <a:ext cx="56285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185738"/>
            <a:ext cx="8229600" cy="7953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Genome project workflow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14300" y="4597401"/>
            <a:ext cx="3810100" cy="264693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36999" y="3741579"/>
            <a:ext cx="3247465" cy="892317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42704" y="4862094"/>
            <a:ext cx="2138601" cy="337121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12489" y="2624545"/>
            <a:ext cx="3336364" cy="681338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4330700"/>
            <a:ext cx="4872804" cy="26670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41500" y="5652446"/>
            <a:ext cx="1879600" cy="356632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39700" y="4864101"/>
            <a:ext cx="3810100" cy="264693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2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8" grpId="0"/>
      <p:bldP spid="9" grpId="0"/>
      <p:bldP spid="10" grpId="0"/>
      <p:bldP spid="16" grpId="0"/>
      <p:bldP spid="2" grpId="0"/>
      <p:bldP spid="3" grpId="0"/>
      <p:bldP spid="11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i5k </a:t>
            </a:r>
            <a:r>
              <a:rPr lang="en-US" dirty="0" err="1" smtClean="0"/>
              <a:t>Workspace@NAL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</a:t>
            </a:r>
            <a:r>
              <a:rPr lang="en-US" dirty="0" smtClean="0"/>
              <a:t>goal: to </a:t>
            </a:r>
            <a:r>
              <a:rPr lang="en-US" dirty="0"/>
              <a:t>help </a:t>
            </a:r>
            <a:r>
              <a:rPr lang="en-US" dirty="0" smtClean="0"/>
              <a:t>any i5k genome with data management during </a:t>
            </a:r>
            <a:r>
              <a:rPr lang="en-US" dirty="0"/>
              <a:t>the post-annotation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We enable data access, visualization, and </a:t>
            </a:r>
            <a:r>
              <a:rPr lang="en-US" dirty="0" err="1" smtClean="0"/>
              <a:t>curation</a:t>
            </a:r>
            <a:r>
              <a:rPr lang="en-US" dirty="0" smtClean="0"/>
              <a:t> for any ‘orphan’ i5k species</a:t>
            </a:r>
          </a:p>
          <a:p>
            <a:endParaRPr lang="en-US" dirty="0" smtClean="0"/>
          </a:p>
        </p:txBody>
      </p:sp>
      <p:pic>
        <p:nvPicPr>
          <p:cNvPr id="7" name="Content Placeholder 6" descr="org_page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0" b="-57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998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ebapol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01" y="1834946"/>
            <a:ext cx="3619761" cy="1009593"/>
          </a:xfrm>
          <a:prstGeom prst="rect">
            <a:avLst/>
          </a:prstGeom>
        </p:spPr>
      </p:pic>
      <p:pic>
        <p:nvPicPr>
          <p:cNvPr id="18" name="Picture 17" descr="org_p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2" y="2205550"/>
            <a:ext cx="2140619" cy="1316719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9" idx="2"/>
            <a:endCxn id="15" idx="0"/>
          </p:cNvCxnSpPr>
          <p:nvPr/>
        </p:nvCxnSpPr>
        <p:spPr>
          <a:xfrm>
            <a:off x="4409722" y="1568881"/>
            <a:ext cx="231652" cy="11671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bla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08" y="2863906"/>
            <a:ext cx="2172583" cy="2164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0202" y="1199549"/>
            <a:ext cx="1459039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Submission</a:t>
            </a:r>
            <a:endParaRPr lang="en-US" dirty="0"/>
          </a:p>
        </p:txBody>
      </p:sp>
      <p:pic>
        <p:nvPicPr>
          <p:cNvPr id="12" name="Picture 11" descr="I5klogo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55" y="5392872"/>
            <a:ext cx="794371" cy="592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7984" y="285033"/>
            <a:ext cx="17679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‘Frozen’ genome assembly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5984" y="285033"/>
            <a:ext cx="14213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Automated annotations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27290" y="292025"/>
            <a:ext cx="2358903" cy="646331"/>
          </a:xfrm>
          <a:prstGeom prst="rect">
            <a:avLst/>
          </a:prstGeom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Ancillary </a:t>
            </a:r>
            <a:r>
              <a:rPr lang="en-US" dirty="0" err="1" smtClean="0"/>
              <a:t>datafiles</a:t>
            </a:r>
            <a:r>
              <a:rPr lang="en-US" dirty="0" smtClean="0"/>
              <a:t> (e.g. RNA-</a:t>
            </a:r>
            <a:r>
              <a:rPr lang="en-US" dirty="0" err="1" smtClean="0"/>
              <a:t>Seq</a:t>
            </a:r>
            <a:r>
              <a:rPr lang="en-US" dirty="0" smtClean="0"/>
              <a:t> alignments)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  <a:endCxn id="9" idx="0"/>
          </p:cNvCxnSpPr>
          <p:nvPr/>
        </p:nvCxnSpPr>
        <p:spPr>
          <a:xfrm flipH="1">
            <a:off x="4409722" y="931364"/>
            <a:ext cx="6915" cy="268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7532" y="1726480"/>
            <a:ext cx="16492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Organism page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07858" y="2736073"/>
            <a:ext cx="6670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Blast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31301" y="2274408"/>
            <a:ext cx="10018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Genome browser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1355" y="1886058"/>
            <a:ext cx="13405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Web Apollo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21611" y="2070724"/>
            <a:ext cx="12541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Bulk downloads</a:t>
            </a:r>
            <a:endParaRPr lang="en-US" dirty="0"/>
          </a:p>
        </p:txBody>
      </p:sp>
      <p:pic>
        <p:nvPicPr>
          <p:cNvPr id="21" name="Picture 20" descr="jbrows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44" y="3040184"/>
            <a:ext cx="3867558" cy="964169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9" idx="2"/>
            <a:endCxn id="16" idx="0"/>
          </p:cNvCxnSpPr>
          <p:nvPr/>
        </p:nvCxnSpPr>
        <p:spPr>
          <a:xfrm>
            <a:off x="4409722" y="1568881"/>
            <a:ext cx="1522517" cy="7055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7" idx="0"/>
          </p:cNvCxnSpPr>
          <p:nvPr/>
        </p:nvCxnSpPr>
        <p:spPr>
          <a:xfrm>
            <a:off x="4409722" y="1568881"/>
            <a:ext cx="2811916" cy="3171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14" idx="3"/>
          </p:cNvCxnSpPr>
          <p:nvPr/>
        </p:nvCxnSpPr>
        <p:spPr>
          <a:xfrm flipH="1">
            <a:off x="2206808" y="1568881"/>
            <a:ext cx="2202914" cy="3422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669341" y="2163057"/>
            <a:ext cx="469900" cy="184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2"/>
            <a:endCxn id="19" idx="0"/>
          </p:cNvCxnSpPr>
          <p:nvPr/>
        </p:nvCxnSpPr>
        <p:spPr>
          <a:xfrm flipH="1">
            <a:off x="3448708" y="1568881"/>
            <a:ext cx="961014" cy="5018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51355" y="4073213"/>
            <a:ext cx="1252080" cy="92333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Official gene </a:t>
            </a:r>
            <a:r>
              <a:rPr lang="en-US" dirty="0" smtClean="0"/>
              <a:t>set v1.0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4299" y="4762393"/>
            <a:ext cx="10912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4299" y="3744202"/>
            <a:ext cx="14517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help and consultations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50356" y="5471779"/>
            <a:ext cx="372686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https://i5k.nal.usda.gov/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4299" y="5270224"/>
            <a:ext cx="16018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 development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42" idx="0"/>
          </p:cNvCxnSpPr>
          <p:nvPr/>
        </p:nvCxnSpPr>
        <p:spPr>
          <a:xfrm flipH="1">
            <a:off x="7177395" y="2274408"/>
            <a:ext cx="44243" cy="17988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363513" y="1834946"/>
            <a:ext cx="317500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0" y="1586694"/>
            <a:ext cx="9144000" cy="4522005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42" grpId="0" animBg="1"/>
      <p:bldP spid="27" grpId="0" animBg="1"/>
      <p:bldP spid="28" grpId="0" animBg="1"/>
      <p:bldP spid="30" grpId="0" animBg="1"/>
      <p:bldP spid="31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I5k </a:t>
            </a:r>
            <a:r>
              <a:rPr lang="en-US" dirty="0" err="1" smtClean="0"/>
              <a:t>Workspace@NAL</a:t>
            </a:r>
            <a:r>
              <a:rPr lang="en-US" dirty="0" smtClean="0"/>
              <a:t> in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33 </a:t>
            </a:r>
            <a:r>
              <a:rPr lang="en-US" dirty="0"/>
              <a:t>species available – all with ‘pre-release’ annotations</a:t>
            </a:r>
          </a:p>
          <a:p>
            <a:pPr marL="285750" indent="-285750"/>
            <a:r>
              <a:rPr lang="en-US" dirty="0"/>
              <a:t>230+ </a:t>
            </a:r>
            <a:r>
              <a:rPr lang="en-US" dirty="0" smtClean="0"/>
              <a:t>registered manual </a:t>
            </a:r>
            <a:r>
              <a:rPr lang="en-US" dirty="0" smtClean="0"/>
              <a:t>annotators</a:t>
            </a:r>
          </a:p>
          <a:p>
            <a:pPr marL="285750" indent="-285750"/>
            <a:r>
              <a:rPr lang="en-US" dirty="0" smtClean="0"/>
              <a:t>1/5 of annotators work on multiple species</a:t>
            </a:r>
            <a:endParaRPr lang="en-US" dirty="0"/>
          </a:p>
          <a:p>
            <a:pPr marL="285750" indent="-285750"/>
            <a:r>
              <a:rPr lang="en-US" dirty="0" smtClean="0"/>
              <a:t>&gt;5,800 gene </a:t>
            </a:r>
            <a:r>
              <a:rPr lang="en-US" dirty="0"/>
              <a:t>models </a:t>
            </a:r>
            <a:r>
              <a:rPr lang="en-US" dirty="0" smtClean="0"/>
              <a:t>manually curated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agevie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52021"/>
            <a:ext cx="8305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4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k_scorp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30" y="144854"/>
            <a:ext cx="702058" cy="640080"/>
          </a:xfrm>
          <a:prstGeom prst="rect">
            <a:avLst/>
          </a:prstGeom>
        </p:spPr>
      </p:pic>
      <p:pic>
        <p:nvPicPr>
          <p:cNvPr id="3" name="Picture 2" descr="Brown_recluse_spider_for_web_001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60" y="144854"/>
            <a:ext cx="2069911" cy="640080"/>
          </a:xfrm>
          <a:prstGeom prst="rect">
            <a:avLst/>
          </a:prstGeom>
        </p:spPr>
      </p:pic>
      <p:pic>
        <p:nvPicPr>
          <p:cNvPr id="4" name="Picture 3" descr="housespi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22" y="144854"/>
            <a:ext cx="866140" cy="640080"/>
          </a:xfrm>
          <a:prstGeom prst="rect">
            <a:avLst/>
          </a:prstGeom>
        </p:spPr>
      </p:pic>
      <p:pic>
        <p:nvPicPr>
          <p:cNvPr id="5" name="Picture 4" descr="Western_black_widow_spi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00" y="144854"/>
            <a:ext cx="79743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929" y="360766"/>
            <a:ext cx="2694214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 </a:t>
            </a:r>
            <a:r>
              <a:rPr lang="en-US" dirty="0" smtClean="0"/>
              <a:t>Arachnids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Copepods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</a:t>
            </a:r>
            <a:r>
              <a:rPr lang="en-US" dirty="0" err="1" smtClean="0"/>
              <a:t>Palaeoptera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Hymenoptera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/>
              <a:t>C</a:t>
            </a:r>
            <a:r>
              <a:rPr lang="en-US" dirty="0" err="1" smtClean="0"/>
              <a:t>oleoptera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Trichoptera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 </a:t>
            </a:r>
            <a:r>
              <a:rPr lang="en-US" dirty="0" err="1"/>
              <a:t>Diptera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 err="1" smtClean="0"/>
              <a:t>Hemiptera</a:t>
            </a:r>
            <a:endParaRPr lang="en-US" dirty="0"/>
          </a:p>
        </p:txBody>
      </p:sp>
      <p:pic>
        <p:nvPicPr>
          <p:cNvPr id="7" name="Picture 6" descr="Tigriopu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30" y="1059254"/>
            <a:ext cx="851170" cy="640080"/>
          </a:xfrm>
          <a:prstGeom prst="rect">
            <a:avLst/>
          </a:prstGeom>
        </p:spPr>
      </p:pic>
      <p:pic>
        <p:nvPicPr>
          <p:cNvPr id="8" name="Picture 7" descr="codpo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92" y="1020865"/>
            <a:ext cx="661337" cy="640080"/>
          </a:xfrm>
          <a:prstGeom prst="rect">
            <a:avLst/>
          </a:prstGeom>
        </p:spPr>
      </p:pic>
      <p:pic>
        <p:nvPicPr>
          <p:cNvPr id="9" name="Picture 8" descr="Mayfly_0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84" y="1861458"/>
            <a:ext cx="971800" cy="640080"/>
          </a:xfrm>
          <a:prstGeom prst="rect">
            <a:avLst/>
          </a:prstGeom>
        </p:spPr>
      </p:pic>
      <p:pic>
        <p:nvPicPr>
          <p:cNvPr id="10" name="Picture 9" descr="onttau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14" y="3553605"/>
            <a:ext cx="945266" cy="640080"/>
          </a:xfrm>
          <a:prstGeom prst="rect">
            <a:avLst/>
          </a:prstGeom>
        </p:spPr>
      </p:pic>
      <p:pic>
        <p:nvPicPr>
          <p:cNvPr id="11" name="Picture 10" descr="00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61" y="2731444"/>
            <a:ext cx="640080" cy="640080"/>
          </a:xfrm>
          <a:prstGeom prst="rect">
            <a:avLst/>
          </a:prstGeom>
        </p:spPr>
      </p:pic>
      <p:pic>
        <p:nvPicPr>
          <p:cNvPr id="12" name="Picture 11" descr="anogl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32" y="3553605"/>
            <a:ext cx="948267" cy="640080"/>
          </a:xfrm>
          <a:prstGeom prst="rect">
            <a:avLst/>
          </a:prstGeom>
        </p:spPr>
      </p:pic>
      <p:pic>
        <p:nvPicPr>
          <p:cNvPr id="13" name="Picture 12" descr="C_floridanum_for_web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71" y="2731444"/>
            <a:ext cx="833438" cy="640080"/>
          </a:xfrm>
          <a:prstGeom prst="rect">
            <a:avLst/>
          </a:prstGeom>
        </p:spPr>
      </p:pic>
      <p:pic>
        <p:nvPicPr>
          <p:cNvPr id="14" name="Picture 13" descr="Colorado_potato_beetle_comb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3" y="3485099"/>
            <a:ext cx="489233" cy="731520"/>
          </a:xfrm>
          <a:prstGeom prst="rect">
            <a:avLst/>
          </a:prstGeom>
        </p:spPr>
      </p:pic>
      <p:pic>
        <p:nvPicPr>
          <p:cNvPr id="15" name="Picture 14" descr="diacit_1_0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45" y="5990810"/>
            <a:ext cx="605972" cy="640080"/>
          </a:xfrm>
          <a:prstGeom prst="rect">
            <a:avLst/>
          </a:prstGeom>
        </p:spPr>
      </p:pic>
      <p:pic>
        <p:nvPicPr>
          <p:cNvPr id="16" name="Picture 15" descr="glassy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41" y="5982681"/>
            <a:ext cx="580364" cy="640080"/>
          </a:xfrm>
          <a:prstGeom prst="rect">
            <a:avLst/>
          </a:prstGeom>
        </p:spPr>
      </p:pic>
      <p:pic>
        <p:nvPicPr>
          <p:cNvPr id="17" name="Picture 16" descr="Hackberry_petiole_gall_psyllid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24" y="5982681"/>
            <a:ext cx="512064" cy="640080"/>
          </a:xfrm>
          <a:prstGeom prst="rect">
            <a:avLst/>
          </a:prstGeom>
        </p:spPr>
      </p:pic>
      <p:pic>
        <p:nvPicPr>
          <p:cNvPr id="18" name="Picture 17" descr="Parasitic_wood_wasp_Orussus_abietinus_for_web_02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67" y="2731444"/>
            <a:ext cx="958921" cy="640080"/>
          </a:xfrm>
          <a:prstGeom prst="rect">
            <a:avLst/>
          </a:prstGeom>
        </p:spPr>
      </p:pic>
      <p:pic>
        <p:nvPicPr>
          <p:cNvPr id="19" name="Picture 18" descr="Western_flower_thripts_from_Moritz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76" y="5982681"/>
            <a:ext cx="851817" cy="640080"/>
          </a:xfrm>
          <a:prstGeom prst="rect">
            <a:avLst/>
          </a:prstGeom>
        </p:spPr>
      </p:pic>
      <p:pic>
        <p:nvPicPr>
          <p:cNvPr id="20" name="Picture 19" descr="Caddisfly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57" y="4390572"/>
            <a:ext cx="984738" cy="640080"/>
          </a:xfrm>
          <a:prstGeom prst="rect">
            <a:avLst/>
          </a:prstGeom>
        </p:spPr>
      </p:pic>
      <p:pic>
        <p:nvPicPr>
          <p:cNvPr id="21" name="Picture 20" descr="cimex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90" y="5979634"/>
            <a:ext cx="910336" cy="640080"/>
          </a:xfrm>
          <a:prstGeom prst="rect">
            <a:avLst/>
          </a:prstGeom>
        </p:spPr>
      </p:pic>
      <p:pic>
        <p:nvPicPr>
          <p:cNvPr id="22" name="Picture 21" descr="Emerald_ash_borer_double_adults_180x270_for_web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45" y="3494170"/>
            <a:ext cx="487680" cy="731520"/>
          </a:xfrm>
          <a:prstGeom prst="rect">
            <a:avLst/>
          </a:prstGeom>
        </p:spPr>
      </p:pic>
      <p:pic>
        <p:nvPicPr>
          <p:cNvPr id="23" name="Picture 22" descr="Med_fruit_fly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50" y="5176520"/>
            <a:ext cx="822621" cy="640080"/>
          </a:xfrm>
          <a:prstGeom prst="rect">
            <a:avLst/>
          </a:prstGeom>
        </p:spPr>
      </p:pic>
      <p:pic>
        <p:nvPicPr>
          <p:cNvPr id="25" name="Picture 24" descr="Scarce_chaser_0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41" y="1861458"/>
            <a:ext cx="942198" cy="640080"/>
          </a:xfrm>
          <a:prstGeom prst="rect">
            <a:avLst/>
          </a:prstGeom>
        </p:spPr>
      </p:pic>
      <p:pic>
        <p:nvPicPr>
          <p:cNvPr id="26" name="Picture 25" descr="water strider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75" y="5990810"/>
            <a:ext cx="1066800" cy="512064"/>
          </a:xfrm>
          <a:prstGeom prst="rect">
            <a:avLst/>
          </a:prstGeom>
        </p:spPr>
      </p:pic>
      <p:pic>
        <p:nvPicPr>
          <p:cNvPr id="27" name="Picture 26" descr="320px-Athalia_rosae_0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53" y="2731444"/>
            <a:ext cx="853440" cy="640080"/>
          </a:xfrm>
          <a:prstGeom prst="rect">
            <a:avLst/>
          </a:prstGeom>
        </p:spPr>
      </p:pic>
      <p:pic>
        <p:nvPicPr>
          <p:cNvPr id="28" name="Picture 27" descr="oncfas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76" y="5915407"/>
            <a:ext cx="588039" cy="731520"/>
          </a:xfrm>
          <a:prstGeom prst="rect">
            <a:avLst/>
          </a:prstGeom>
        </p:spPr>
      </p:pic>
      <p:pic>
        <p:nvPicPr>
          <p:cNvPr id="29" name="Picture 28" descr="D_melanogaster_med_100x100_for_web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42" y="517652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2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9568</TotalTime>
  <Words>767</Words>
  <Application>Microsoft Macintosh PowerPoint</Application>
  <PresentationFormat>On-screen Show (4:3)</PresentationFormat>
  <Paragraphs>150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role of the National Agricultural Library in arthropod genomics research  - implementing and developing tools for genomic data management</vt:lpstr>
      <vt:lpstr>Outline</vt:lpstr>
      <vt:lpstr>Data management of genome sequencing projects.</vt:lpstr>
      <vt:lpstr>Data management of genome sequencing projects.</vt:lpstr>
      <vt:lpstr>PowerPoint Presentation</vt:lpstr>
      <vt:lpstr>The i5k Workspace@NAL</vt:lpstr>
      <vt:lpstr>PowerPoint Presentation</vt:lpstr>
      <vt:lpstr>I5k Workspace@NAL in numbers</vt:lpstr>
      <vt:lpstr>PowerPoint Presentation</vt:lpstr>
      <vt:lpstr>Why the NAL?</vt:lpstr>
      <vt:lpstr>PowerPoint Presentation</vt:lpstr>
      <vt:lpstr>A potential model for a future I5k Workspace</vt:lpstr>
      <vt:lpstr>The role of the NAL in AGR – we need your feedback!</vt:lpstr>
      <vt:lpstr>Credits and 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now you have a genome project.</dc:title>
  <dc:creator>Monica Poelchau</dc:creator>
  <cp:lastModifiedBy>Monica Poelchau</cp:lastModifiedBy>
  <cp:revision>255</cp:revision>
  <dcterms:created xsi:type="dcterms:W3CDTF">2014-06-09T09:43:21Z</dcterms:created>
  <dcterms:modified xsi:type="dcterms:W3CDTF">2014-09-16T16:34:13Z</dcterms:modified>
</cp:coreProperties>
</file>