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0" r:id="rId4"/>
    <p:sldId id="281" r:id="rId5"/>
    <p:sldId id="268" r:id="rId6"/>
    <p:sldId id="287" r:id="rId7"/>
    <p:sldId id="286" r:id="rId8"/>
    <p:sldId id="269" r:id="rId9"/>
    <p:sldId id="282" r:id="rId10"/>
    <p:sldId id="288" r:id="rId11"/>
    <p:sldId id="270" r:id="rId12"/>
    <p:sldId id="272" r:id="rId13"/>
    <p:sldId id="273" r:id="rId14"/>
    <p:sldId id="274" r:id="rId15"/>
    <p:sldId id="275" r:id="rId16"/>
    <p:sldId id="261" r:id="rId17"/>
    <p:sldId id="262" r:id="rId18"/>
    <p:sldId id="271" r:id="rId19"/>
    <p:sldId id="259" r:id="rId20"/>
    <p:sldId id="258" r:id="rId21"/>
    <p:sldId id="279" r:id="rId22"/>
    <p:sldId id="278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60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-832" y="-112"/>
      </p:cViewPr>
      <p:guideLst>
        <p:guide orient="horz" pos="1060"/>
        <p:guide pos="45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934A0-7622-A74E-92EA-5E308FE30281}" type="datetimeFigureOut">
              <a:rPr lang="en-US" smtClean="0"/>
              <a:t>1/10/15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461F2-2F1C-524D-A0FA-E965603B0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7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461F2-2F1C-524D-A0FA-E965603B08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8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1/10/15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5k@ars.usda.gov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5k.nal.usda.gov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b="1" dirty="0">
                <a:effectLst/>
              </a:rPr>
              <a:t>The i5k </a:t>
            </a:r>
            <a:r>
              <a:rPr lang="en-US" sz="6600" b="1" dirty="0" err="1">
                <a:effectLst/>
              </a:rPr>
              <a:t>Workspace@</a:t>
            </a:r>
            <a:r>
              <a:rPr lang="en-US" sz="6600" b="1" dirty="0" err="1" smtClean="0">
                <a:effectLst/>
              </a:rPr>
              <a:t>NAL</a:t>
            </a:r>
            <a:r>
              <a:rPr lang="en-US" sz="6600" b="1" dirty="0" smtClean="0">
                <a:effectLst/>
              </a:rPr>
              <a:t/>
            </a:r>
            <a:br>
              <a:rPr lang="en-US" sz="6600" b="1" dirty="0" smtClean="0">
                <a:effectLst/>
              </a:rPr>
            </a:br>
            <a:r>
              <a:rPr lang="en-US" sz="2400" b="1" i="1" dirty="0"/>
              <a:t>A</a:t>
            </a:r>
            <a:r>
              <a:rPr lang="en-US" sz="2400" b="1" i="1" dirty="0" smtClean="0"/>
              <a:t> </a:t>
            </a:r>
            <a:r>
              <a:rPr lang="en-US" sz="2400" b="1" i="1" dirty="0"/>
              <a:t>Tripal based Arthropod genome portal </a:t>
            </a:r>
            <a:r>
              <a:rPr lang="en-US" sz="2400" dirty="0"/>
              <a:t/>
            </a:r>
            <a:br>
              <a:rPr lang="en-US" sz="2400" dirty="0"/>
            </a:br>
            <a:endParaRPr lang="en-US" sz="66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Christopher Childers</a:t>
            </a:r>
          </a:p>
          <a:p>
            <a:r>
              <a:rPr lang="en-US" b="1" dirty="0" smtClean="0"/>
              <a:t>USDA/ARS/NAL</a:t>
            </a:r>
          </a:p>
          <a:p>
            <a:r>
              <a:rPr lang="en-US" dirty="0" smtClean="0"/>
              <a:t>i5k.nal.usda.gov</a:t>
            </a:r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91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 descr="i5k_splash_tools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479" b="36242"/>
          <a:stretch/>
        </p:blipFill>
        <p:spPr>
          <a:xfrm>
            <a:off x="664483" y="1611540"/>
            <a:ext cx="7806920" cy="4525963"/>
          </a:xfrm>
          <a:ln>
            <a:solidFill>
              <a:srgbClr val="6076B4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8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Annotator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Registration through a custom in-house module</a:t>
            </a:r>
          </a:p>
          <a:p>
            <a:r>
              <a:rPr lang="en-US" dirty="0" smtClean="0"/>
              <a:t>All registrants are reviewed before approval</a:t>
            </a:r>
          </a:p>
          <a:p>
            <a:r>
              <a:rPr lang="en-US" dirty="0"/>
              <a:t>P</a:t>
            </a:r>
            <a:r>
              <a:rPr lang="en-US" dirty="0" smtClean="0"/>
              <a:t>ermissions are at the organism level</a:t>
            </a:r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register-multi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32634" r="7293" b="4780"/>
          <a:stretch/>
        </p:blipFill>
        <p:spPr>
          <a:xfrm>
            <a:off x="1841033" y="2987675"/>
            <a:ext cx="5445786" cy="328049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3965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Django</a:t>
            </a:r>
            <a:r>
              <a:rPr lang="en-US" dirty="0" smtClean="0"/>
              <a:t> BLAST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Redesigned: uses the latest version of BLAST+</a:t>
            </a:r>
          </a:p>
          <a:p>
            <a:endParaRPr lang="en-US" dirty="0" smtClean="0"/>
          </a:p>
          <a:p>
            <a:r>
              <a:rPr lang="en-US" dirty="0" smtClean="0"/>
              <a:t>Interface updates options based on inputs</a:t>
            </a:r>
          </a:p>
          <a:p>
            <a:endParaRPr lang="en-US" dirty="0" smtClean="0"/>
          </a:p>
          <a:p>
            <a:r>
              <a:rPr lang="en-US" dirty="0" smtClean="0"/>
              <a:t>Results persist for one week</a:t>
            </a:r>
          </a:p>
          <a:p>
            <a:endParaRPr lang="en-US" dirty="0" smtClean="0"/>
          </a:p>
          <a:p>
            <a:r>
              <a:rPr lang="en-US" dirty="0" smtClean="0"/>
              <a:t>HSPs are viewable in the genome browser</a:t>
            </a:r>
          </a:p>
          <a:p>
            <a:endParaRPr lang="en-US" dirty="0"/>
          </a:p>
          <a:p>
            <a:r>
              <a:rPr lang="en-US" dirty="0" smtClean="0"/>
              <a:t>Code available on </a:t>
            </a:r>
            <a:r>
              <a:rPr lang="en-US" dirty="0" err="1" smtClean="0"/>
              <a:t>GitHub</a:t>
            </a:r>
            <a:endParaRPr lang="en-US" dirty="0" smtClean="0"/>
          </a:p>
        </p:txBody>
      </p:sp>
      <p:pic>
        <p:nvPicPr>
          <p:cNvPr id="6" name="Picture 5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14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 Input</a:t>
            </a:r>
            <a:endParaRPr lang="en-US" dirty="0"/>
          </a:p>
        </p:txBody>
      </p:sp>
      <p:pic>
        <p:nvPicPr>
          <p:cNvPr id="9" name="Content Placeholder 8" descr="new-blast2-select-db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t="9011" r="6820" b="12442"/>
          <a:stretch/>
        </p:blipFill>
        <p:spPr>
          <a:xfrm>
            <a:off x="1404835" y="1864409"/>
            <a:ext cx="6316090" cy="4149374"/>
          </a:xfrm>
          <a:ln>
            <a:solidFill>
              <a:srgbClr val="2F5897"/>
            </a:solidFill>
          </a:ln>
        </p:spPr>
      </p:pic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56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 Results</a:t>
            </a:r>
            <a:endParaRPr lang="en-US" dirty="0"/>
          </a:p>
        </p:txBody>
      </p:sp>
      <p:pic>
        <p:nvPicPr>
          <p:cNvPr id="4" name="Content Placeholder 3" descr="A-catenin_annot_BLAST_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b="6002"/>
          <a:stretch/>
        </p:blipFill>
        <p:spPr>
          <a:xfrm>
            <a:off x="457200" y="2157699"/>
            <a:ext cx="8229600" cy="3742260"/>
          </a:xfrm>
          <a:ln>
            <a:solidFill>
              <a:srgbClr val="2F5897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68745" y="4063184"/>
            <a:ext cx="603836" cy="404907"/>
            <a:chOff x="6687820" y="2082238"/>
            <a:chExt cx="603836" cy="404907"/>
          </a:xfrm>
        </p:grpSpPr>
        <p:sp>
          <p:nvSpPr>
            <p:cNvPr id="6" name="Donut 5"/>
            <p:cNvSpPr/>
            <p:nvPr/>
          </p:nvSpPr>
          <p:spPr>
            <a:xfrm>
              <a:off x="6756758" y="2261096"/>
              <a:ext cx="474663" cy="226049"/>
            </a:xfrm>
            <a:prstGeom prst="donut">
              <a:avLst>
                <a:gd name="adj" fmla="val 5890"/>
              </a:avLst>
            </a:prstGeom>
            <a:solidFill>
              <a:srgbClr val="FF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 rot="2838572">
              <a:off x="6616365" y="2153892"/>
              <a:ext cx="224114" cy="81203"/>
            </a:xfrm>
            <a:prstGeom prst="rightArrow">
              <a:avLst>
                <a:gd name="adj1" fmla="val 33998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7415348">
              <a:off x="7138998" y="2153693"/>
              <a:ext cx="224114" cy="81203"/>
            </a:xfrm>
            <a:prstGeom prst="rightArrow">
              <a:avLst>
                <a:gd name="adj1" fmla="val 33998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 SigLockup Master PwPt.4c-white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7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JBrowse/Web Apollo</a:t>
            </a:r>
            <a:endParaRPr lang="en-US" dirty="0"/>
          </a:p>
        </p:txBody>
      </p:sp>
      <p:pic>
        <p:nvPicPr>
          <p:cNvPr id="9" name="Content Placeholder 8" descr="A-catenin_annot_WA_two_models_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b="1115"/>
          <a:stretch/>
        </p:blipFill>
        <p:spPr>
          <a:xfrm>
            <a:off x="457200" y="2146461"/>
            <a:ext cx="8229600" cy="3979702"/>
          </a:xfrm>
          <a:ln>
            <a:solidFill>
              <a:srgbClr val="2F5897"/>
            </a:solidFill>
          </a:ln>
        </p:spPr>
      </p:pic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57200" y="2763075"/>
            <a:ext cx="2109470" cy="814929"/>
            <a:chOff x="457200" y="2763075"/>
            <a:chExt cx="2109470" cy="814929"/>
          </a:xfrm>
        </p:grpSpPr>
        <p:sp>
          <p:nvSpPr>
            <p:cNvPr id="7" name="Oval Callout 6"/>
            <p:cNvSpPr/>
            <p:nvPr/>
          </p:nvSpPr>
          <p:spPr>
            <a:xfrm>
              <a:off x="457200" y="2763075"/>
              <a:ext cx="706097" cy="172723"/>
            </a:xfrm>
            <a:prstGeom prst="wedgeEllipseCallout">
              <a:avLst>
                <a:gd name="adj1" fmla="val 62422"/>
                <a:gd name="adj2" fmla="val 78388"/>
              </a:avLst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7" idx="8"/>
            </p:cNvCxnSpPr>
            <p:nvPr/>
          </p:nvCxnSpPr>
          <p:spPr>
            <a:xfrm>
              <a:off x="1251008" y="2984831"/>
              <a:ext cx="1315662" cy="5931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663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Out of the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Tripal functionality requiring no or minor changes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Drupal connection to </a:t>
            </a:r>
            <a:r>
              <a:rPr lang="en-US" dirty="0" err="1" smtClean="0"/>
              <a:t>Chado</a:t>
            </a:r>
            <a:endParaRPr lang="en-US" dirty="0" smtClean="0"/>
          </a:p>
          <a:p>
            <a:pPr lvl="1"/>
            <a:r>
              <a:rPr lang="en-US" dirty="0" smtClean="0"/>
              <a:t>APIs and functions</a:t>
            </a:r>
          </a:p>
          <a:p>
            <a:r>
              <a:rPr lang="en-US" dirty="0" smtClean="0"/>
              <a:t>Bulk loading operations</a:t>
            </a:r>
          </a:p>
          <a:p>
            <a:r>
              <a:rPr lang="en-US" dirty="0" smtClean="0"/>
              <a:t>Bulk deletion operations</a:t>
            </a:r>
          </a:p>
          <a:p>
            <a:r>
              <a:rPr lang="en-US" dirty="0" smtClean="0"/>
              <a:t>Organism, analysis and dataset page creation</a:t>
            </a:r>
          </a:p>
          <a:p>
            <a:r>
              <a:rPr lang="en-US" dirty="0" smtClean="0"/>
              <a:t>Bulk node creation, indexing</a:t>
            </a:r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58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Customized </a:t>
            </a:r>
            <a:r>
              <a:rPr lang="en-US" dirty="0"/>
              <a:t>R</a:t>
            </a:r>
            <a:r>
              <a:rPr lang="en-US" dirty="0" smtClean="0"/>
              <a:t>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Tripal integrated resources that were modified or bespoke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Registration module for Web Apollo</a:t>
            </a:r>
          </a:p>
          <a:p>
            <a:pPr lvl="1"/>
            <a:r>
              <a:rPr lang="en-US" dirty="0" smtClean="0"/>
              <a:t>Completely built in house</a:t>
            </a:r>
          </a:p>
          <a:p>
            <a:pPr lvl="1"/>
            <a:r>
              <a:rPr lang="en-US" dirty="0" smtClean="0"/>
              <a:t>Integrates notifications, account creation, and </a:t>
            </a:r>
            <a:r>
              <a:rPr lang="en-US" dirty="0" err="1" smtClean="0"/>
              <a:t>captcha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Modifications to the gene pages</a:t>
            </a:r>
          </a:p>
          <a:p>
            <a:pPr lvl="1"/>
            <a:r>
              <a:rPr lang="en-US" dirty="0" smtClean="0"/>
              <a:t>Hierarchical view to display gene/transcript relationships</a:t>
            </a:r>
          </a:p>
          <a:p>
            <a:pPr lvl="1"/>
            <a:r>
              <a:rPr lang="en-US" dirty="0" smtClean="0"/>
              <a:t>Accommodate sequence modification events </a:t>
            </a:r>
          </a:p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nnotation </a:t>
            </a:r>
            <a:r>
              <a:rPr lang="en-US" dirty="0"/>
              <a:t>s</a:t>
            </a:r>
            <a:r>
              <a:rPr lang="en-US" dirty="0" smtClean="0"/>
              <a:t>ummary widget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ollects information for each instance</a:t>
            </a:r>
          </a:p>
          <a:p>
            <a:pPr lvl="1"/>
            <a:r>
              <a:rPr lang="en-US" dirty="0" smtClean="0"/>
              <a:t>Multiple views to display the data in different contexts</a:t>
            </a:r>
          </a:p>
          <a:p>
            <a:endParaRPr lang="en-US" dirty="0" smtClean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2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Widget tracks Web Apollo annotations</a:t>
            </a:r>
          </a:p>
          <a:p>
            <a:pPr lvl="1"/>
            <a:r>
              <a:rPr lang="en-US" dirty="0" smtClean="0"/>
              <a:t>Real time updates for all of the annotated species</a:t>
            </a:r>
          </a:p>
          <a:p>
            <a:pPr lvl="1"/>
            <a:r>
              <a:rPr lang="en-US" dirty="0" smtClean="0"/>
              <a:t>Tracks all annotation types Web Apollo supports</a:t>
            </a:r>
          </a:p>
          <a:p>
            <a:pPr lvl="1"/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859268" y="3683687"/>
            <a:ext cx="4075901" cy="2633632"/>
            <a:chOff x="1684760" y="3335368"/>
            <a:chExt cx="4075901" cy="2633632"/>
          </a:xfrm>
        </p:grpSpPr>
        <p:pic>
          <p:nvPicPr>
            <p:cNvPr id="11" name="Picture 10" descr="annotations-table.tif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1"/>
            <a:stretch/>
          </p:blipFill>
          <p:spPr>
            <a:xfrm>
              <a:off x="1684760" y="3818255"/>
              <a:ext cx="4075901" cy="2150745"/>
            </a:xfrm>
            <a:prstGeom prst="rect">
              <a:avLst/>
            </a:prstGeom>
            <a:ln>
              <a:solidFill>
                <a:srgbClr val="2F5897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125118" y="3335368"/>
              <a:ext cx="1182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  <a:latin typeface="+mj-lt"/>
                </a:rPr>
                <a:t>Full table</a:t>
              </a:r>
              <a:endParaRPr lang="en-US" dirty="0">
                <a:solidFill>
                  <a:srgbClr val="7F7F7F"/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4360" y="2795227"/>
            <a:ext cx="1419642" cy="2622431"/>
            <a:chOff x="141252" y="3335367"/>
            <a:chExt cx="1217245" cy="2383449"/>
          </a:xfrm>
        </p:grpSpPr>
        <p:pic>
          <p:nvPicPr>
            <p:cNvPr id="10" name="Picture 9" descr="real-annotation-summary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32" t="10680" r="1367" b="10008"/>
            <a:stretch/>
          </p:blipFill>
          <p:spPr>
            <a:xfrm>
              <a:off x="157348" y="3775897"/>
              <a:ext cx="1184625" cy="1942919"/>
            </a:xfrm>
            <a:prstGeom prst="rect">
              <a:avLst/>
            </a:prstGeom>
            <a:ln>
              <a:solidFill>
                <a:srgbClr val="2F5897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41252" y="3335367"/>
              <a:ext cx="1217245" cy="335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7F7F7F"/>
                  </a:solidFill>
                  <a:latin typeface="+mj-lt"/>
                </a:rPr>
                <a:t>Front page</a:t>
              </a:r>
              <a:endParaRPr lang="en-US" dirty="0">
                <a:solidFill>
                  <a:srgbClr val="7F7F7F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98388" y="3324718"/>
            <a:ext cx="2996559" cy="2047580"/>
            <a:chOff x="1389052" y="4086791"/>
            <a:chExt cx="2996559" cy="2047580"/>
          </a:xfrm>
        </p:grpSpPr>
        <p:grpSp>
          <p:nvGrpSpPr>
            <p:cNvPr id="14" name="Group 13"/>
            <p:cNvGrpSpPr/>
            <p:nvPr/>
          </p:nvGrpSpPr>
          <p:grpSpPr>
            <a:xfrm>
              <a:off x="1565907" y="4086791"/>
              <a:ext cx="2819704" cy="1878944"/>
              <a:chOff x="5925957" y="3335368"/>
              <a:chExt cx="2819704" cy="1878944"/>
            </a:xfrm>
          </p:grpSpPr>
          <p:pic>
            <p:nvPicPr>
              <p:cNvPr id="6" name="Picture 5" descr="new_org_page.tif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29" t="7211" r="4511" b="46605"/>
              <a:stretch/>
            </p:blipFill>
            <p:spPr>
              <a:xfrm>
                <a:off x="5925957" y="3771651"/>
                <a:ext cx="2819704" cy="1442661"/>
              </a:xfrm>
              <a:prstGeom prst="rect">
                <a:avLst/>
              </a:prstGeom>
              <a:ln>
                <a:solidFill>
                  <a:srgbClr val="2F5897"/>
                </a:solidFill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365844" y="3335368"/>
                <a:ext cx="19454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F7F7F"/>
                    </a:solidFill>
                    <a:latin typeface="+mj-lt"/>
                  </a:rPr>
                  <a:t>Organism page</a:t>
                </a:r>
                <a:endParaRPr lang="en-US" dirty="0">
                  <a:solidFill>
                    <a:srgbClr val="7F7F7F"/>
                  </a:solidFill>
                  <a:latin typeface="+mj-lt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1389052" y="5295176"/>
              <a:ext cx="2359143" cy="83919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206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/>
              <a:t>The NAL team</a:t>
            </a:r>
          </a:p>
          <a:p>
            <a:pPr lvl="1"/>
            <a:r>
              <a:rPr lang="en-US" dirty="0" smtClean="0"/>
              <a:t>Monica </a:t>
            </a:r>
            <a:r>
              <a:rPr lang="en-US" dirty="0" err="1" smtClean="0"/>
              <a:t>Poelchau</a:t>
            </a:r>
            <a:endParaRPr lang="en-US" dirty="0" smtClean="0"/>
          </a:p>
          <a:p>
            <a:pPr lvl="1"/>
            <a:r>
              <a:rPr lang="en-US" dirty="0" err="1" smtClean="0"/>
              <a:t>Vijaya</a:t>
            </a:r>
            <a:r>
              <a:rPr lang="en-US" dirty="0" smtClean="0"/>
              <a:t> </a:t>
            </a:r>
            <a:r>
              <a:rPr lang="en-US" dirty="0" err="1" smtClean="0"/>
              <a:t>Tsavatapalli</a:t>
            </a:r>
            <a:endParaRPr lang="en-US" dirty="0"/>
          </a:p>
          <a:p>
            <a:pPr lvl="1"/>
            <a:r>
              <a:rPr lang="en-US" dirty="0" smtClean="0"/>
              <a:t>Gary Moore</a:t>
            </a:r>
          </a:p>
          <a:p>
            <a:pPr lvl="1"/>
            <a:r>
              <a:rPr lang="en-US" dirty="0" smtClean="0"/>
              <a:t>Susan McCarthy</a:t>
            </a:r>
          </a:p>
          <a:p>
            <a:pPr lvl="1"/>
            <a:r>
              <a:rPr lang="en-US" dirty="0" err="1" smtClean="0"/>
              <a:t>Chien-Yueh</a:t>
            </a:r>
            <a:r>
              <a:rPr lang="en-US" dirty="0" smtClean="0"/>
              <a:t> Lee</a:t>
            </a:r>
          </a:p>
          <a:p>
            <a:pPr lvl="1"/>
            <a:r>
              <a:rPr lang="en-US" dirty="0" smtClean="0"/>
              <a:t>Han Lin</a:t>
            </a:r>
          </a:p>
          <a:p>
            <a:pPr lvl="1"/>
            <a:r>
              <a:rPr lang="en-US" dirty="0" smtClean="0"/>
              <a:t>Jun-Wei Lin</a:t>
            </a:r>
          </a:p>
          <a:p>
            <a:r>
              <a:rPr lang="en-US" sz="2000" b="1" dirty="0" smtClean="0"/>
              <a:t>i5k </a:t>
            </a:r>
            <a:r>
              <a:rPr lang="en-US" sz="2000" b="1" dirty="0" err="1" smtClean="0"/>
              <a:t>Workspace@NAL</a:t>
            </a:r>
            <a:r>
              <a:rPr lang="en-US" sz="2000" b="1" dirty="0"/>
              <a:t> </a:t>
            </a:r>
            <a:r>
              <a:rPr lang="en-US" sz="2000" b="1" dirty="0" smtClean="0"/>
              <a:t>advisory committee </a:t>
            </a:r>
          </a:p>
          <a:p>
            <a:pPr lvl="1"/>
            <a:r>
              <a:rPr lang="en-US" dirty="0" smtClean="0"/>
              <a:t>Jay Evans</a:t>
            </a:r>
            <a:endParaRPr lang="en-US" dirty="0"/>
          </a:p>
          <a:p>
            <a:pPr lvl="1"/>
            <a:r>
              <a:rPr lang="en-US" dirty="0" smtClean="0"/>
              <a:t>Don </a:t>
            </a:r>
            <a:r>
              <a:rPr lang="en-US" dirty="0" err="1" smtClean="0"/>
              <a:t>Gourley</a:t>
            </a:r>
            <a:endParaRPr lang="en-US" dirty="0"/>
          </a:p>
          <a:p>
            <a:pPr lvl="1"/>
            <a:r>
              <a:rPr lang="en-US" dirty="0" smtClean="0"/>
              <a:t>Kevin Hackett</a:t>
            </a:r>
            <a:endParaRPr lang="en-US" dirty="0"/>
          </a:p>
          <a:p>
            <a:pPr lvl="1"/>
            <a:r>
              <a:rPr lang="en-US" dirty="0" smtClean="0"/>
              <a:t>Simon Liu</a:t>
            </a:r>
            <a:endParaRPr lang="en-US" dirty="0"/>
          </a:p>
          <a:p>
            <a:pPr lvl="1"/>
            <a:r>
              <a:rPr lang="en-US" dirty="0" smtClean="0"/>
              <a:t>Ursula Pieper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059590" y="1600200"/>
            <a:ext cx="4627211" cy="16204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i5k coordinating committee</a:t>
            </a:r>
          </a:p>
          <a:p>
            <a:r>
              <a:rPr lang="en-US" sz="2000" dirty="0" smtClean="0"/>
              <a:t>i5k pilot project</a:t>
            </a:r>
          </a:p>
          <a:p>
            <a:r>
              <a:rPr lang="en-US" sz="2000" dirty="0" smtClean="0"/>
              <a:t>Wayne Hunter</a:t>
            </a:r>
          </a:p>
          <a:p>
            <a:r>
              <a:rPr lang="en-US" sz="2000" dirty="0" smtClean="0"/>
              <a:t>All of our users and contributors!</a:t>
            </a:r>
            <a:endParaRPr lang="en-US" sz="2000" dirty="0"/>
          </a:p>
        </p:txBody>
      </p:sp>
      <p:pic>
        <p:nvPicPr>
          <p:cNvPr id="5" name="Picture 4" descr=" SigLockup Master PwPt.4c-white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KSD-i5k-Jan_201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/>
          <a:stretch/>
        </p:blipFill>
        <p:spPr>
          <a:xfrm>
            <a:off x="3589234" y="3220623"/>
            <a:ext cx="5315288" cy="26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8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i5k initiative tasked </a:t>
            </a:r>
            <a:r>
              <a:rPr lang="en-US" dirty="0"/>
              <a:t>itself with coordinating the sequencing </a:t>
            </a:r>
            <a:r>
              <a:rPr lang="en-US" dirty="0" smtClean="0"/>
              <a:t>and assembly of </a:t>
            </a:r>
            <a:r>
              <a:rPr lang="en-US" dirty="0"/>
              <a:t>5000 insect or related arthropod </a:t>
            </a:r>
            <a:r>
              <a:rPr lang="en-US" dirty="0" smtClean="0"/>
              <a:t>genomes</a:t>
            </a:r>
          </a:p>
          <a:p>
            <a:endParaRPr lang="en-US" dirty="0" smtClean="0"/>
          </a:p>
          <a:p>
            <a:r>
              <a:rPr lang="en-US" dirty="0" smtClean="0"/>
              <a:t>The i5k </a:t>
            </a:r>
            <a:r>
              <a:rPr lang="en-US" dirty="0" err="1" smtClean="0"/>
              <a:t>Workspace@NAL</a:t>
            </a:r>
            <a:r>
              <a:rPr lang="en-US" dirty="0" smtClean="0"/>
              <a:t> is available </a:t>
            </a:r>
            <a:r>
              <a:rPr lang="en-US" dirty="0"/>
              <a:t>to help any </a:t>
            </a:r>
            <a:r>
              <a:rPr lang="en-US" dirty="0" smtClean="0"/>
              <a:t>i5k project with genome hosting needs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upport </a:t>
            </a:r>
            <a:r>
              <a:rPr lang="en-US" dirty="0"/>
              <a:t>community needs</a:t>
            </a:r>
          </a:p>
          <a:p>
            <a:pPr lvl="1"/>
            <a:r>
              <a:rPr lang="en-US" dirty="0"/>
              <a:t>Connect researchers to the data</a:t>
            </a:r>
          </a:p>
          <a:p>
            <a:pPr lvl="1"/>
            <a:r>
              <a:rPr lang="en-US" dirty="0"/>
              <a:t>Create standardized tools for accessing the data in useful ways</a:t>
            </a:r>
          </a:p>
          <a:p>
            <a:pPr lvl="1"/>
            <a:r>
              <a:rPr lang="en-US" dirty="0"/>
              <a:t>Provide resources to facilitate annotation projects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77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M</a:t>
            </a:r>
            <a:r>
              <a:rPr lang="en-US" dirty="0" smtClean="0"/>
              <a:t>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Visit us!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http://i5k.nal.usda.gov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Contact us!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i5k</a:t>
            </a:r>
            <a:r>
              <a:rPr lang="en-US" dirty="0">
                <a:hlinkClick r:id="rId3"/>
              </a:rPr>
              <a:t>@</a:t>
            </a:r>
            <a:r>
              <a:rPr lang="en-US" dirty="0" smtClean="0">
                <a:hlinkClick r:id="rId3"/>
              </a:rPr>
              <a:t>ars.usda.gov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Learn about hosting a project with us</a:t>
            </a:r>
          </a:p>
          <a:p>
            <a:r>
              <a:rPr lang="en-US" dirty="0" smtClean="0"/>
              <a:t>Become part of an existing project</a:t>
            </a:r>
          </a:p>
          <a:p>
            <a:r>
              <a:rPr lang="en-US" dirty="0" smtClean="0"/>
              <a:t>Leave feedback or feature requests</a:t>
            </a:r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4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98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2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81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Access</a:t>
            </a:r>
          </a:p>
          <a:p>
            <a:pPr lvl="1"/>
            <a:r>
              <a:rPr lang="en-US" dirty="0" smtClean="0"/>
              <a:t>Portal built with Drupal/Tripal</a:t>
            </a:r>
          </a:p>
          <a:p>
            <a:pPr lvl="1"/>
            <a:r>
              <a:rPr lang="en-US" dirty="0" smtClean="0"/>
              <a:t>Bulk data downloads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Query</a:t>
            </a:r>
          </a:p>
          <a:p>
            <a:pPr marL="857250" lvl="1" indent="-457200"/>
            <a:r>
              <a:rPr lang="en-US" dirty="0" smtClean="0"/>
              <a:t>BLAST/BLAT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Visualization and feature annotation</a:t>
            </a:r>
          </a:p>
          <a:p>
            <a:pPr lvl="1"/>
            <a:r>
              <a:rPr lang="en-US" dirty="0" smtClean="0"/>
              <a:t>JBrowse/Web Apollo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Post-annotation support</a:t>
            </a:r>
          </a:p>
          <a:p>
            <a:pPr lvl="1"/>
            <a:r>
              <a:rPr lang="en-US" dirty="0" smtClean="0"/>
              <a:t>Integrate annotations into an Official Gene Set (OGS)</a:t>
            </a:r>
          </a:p>
          <a:p>
            <a:pPr lvl="1"/>
            <a:r>
              <a:rPr lang="en-US" dirty="0" smtClean="0"/>
              <a:t>Propagate the OGS across our resources</a:t>
            </a:r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98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i5k </a:t>
            </a:r>
            <a:r>
              <a:rPr lang="en-US" dirty="0" err="1"/>
              <a:t>W</a:t>
            </a:r>
            <a:r>
              <a:rPr lang="en-US" dirty="0" err="1" smtClean="0"/>
              <a:t>orkspace@NAL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Diverse representation across </a:t>
            </a:r>
            <a:r>
              <a:rPr lang="en-US" dirty="0" err="1" smtClean="0"/>
              <a:t>Arthropoda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39 species and counting</a:t>
            </a:r>
          </a:p>
          <a:p>
            <a:pPr lvl="1"/>
            <a:r>
              <a:rPr lang="en-US" dirty="0" smtClean="0"/>
              <a:t>2 had OGS when they came to us, 1 is actively annotating</a:t>
            </a:r>
          </a:p>
          <a:p>
            <a:pPr lvl="1"/>
            <a:r>
              <a:rPr lang="en-US" dirty="0" smtClean="0"/>
              <a:t>3 have completed an annotation phase and have OGS</a:t>
            </a:r>
          </a:p>
          <a:p>
            <a:pPr lvl="1"/>
            <a:r>
              <a:rPr lang="en-US" dirty="0" smtClean="0"/>
              <a:t>25 are under active annotation</a:t>
            </a:r>
          </a:p>
          <a:p>
            <a:pPr lvl="1"/>
            <a:endParaRPr lang="en-US" dirty="0"/>
          </a:p>
          <a:p>
            <a:r>
              <a:rPr lang="en-US" dirty="0"/>
              <a:t>Facilitate collaboration between groups</a:t>
            </a:r>
          </a:p>
          <a:p>
            <a:pPr lvl="1"/>
            <a:r>
              <a:rPr lang="en-US" dirty="0"/>
              <a:t>Annotators work on </a:t>
            </a:r>
            <a:r>
              <a:rPr lang="en-US" dirty="0" smtClean="0"/>
              <a:t>related taxa</a:t>
            </a:r>
            <a:endParaRPr lang="en-US" dirty="0"/>
          </a:p>
          <a:p>
            <a:pPr lvl="1"/>
            <a:r>
              <a:rPr lang="en-US" dirty="0"/>
              <a:t>Domain </a:t>
            </a:r>
            <a:r>
              <a:rPr lang="en-US" dirty="0" smtClean="0"/>
              <a:t>specialists that focus on gene </a:t>
            </a:r>
            <a:r>
              <a:rPr lang="en-US" dirty="0"/>
              <a:t>families across multiple species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7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i5k-splash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486" b="16357"/>
          <a:stretch/>
        </p:blipFill>
        <p:spPr>
          <a:xfrm>
            <a:off x="623859" y="1600200"/>
            <a:ext cx="7858189" cy="4525963"/>
          </a:xfrm>
          <a:ln>
            <a:solidFill>
              <a:srgbClr val="6076B4"/>
            </a:solidFill>
          </a:ln>
        </p:spPr>
      </p:pic>
    </p:spTree>
    <p:extLst>
      <p:ext uri="{BB962C8B-B14F-4D97-AF65-F5344CB8AC3E}">
        <p14:creationId xmlns:p14="http://schemas.microsoft.com/office/powerpoint/2010/main" val="2548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 descr="i5k_splash_tutorials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356" r="3453" b="36444"/>
          <a:stretch/>
        </p:blipFill>
        <p:spPr>
          <a:xfrm>
            <a:off x="676784" y="1614260"/>
            <a:ext cx="7737227" cy="4500563"/>
          </a:xfrm>
          <a:ln>
            <a:solidFill>
              <a:srgbClr val="6076B4"/>
            </a:solidFill>
          </a:ln>
        </p:spPr>
      </p:pic>
    </p:spTree>
    <p:extLst>
      <p:ext uri="{BB962C8B-B14F-4D97-AF65-F5344CB8AC3E}">
        <p14:creationId xmlns:p14="http://schemas.microsoft.com/office/powerpoint/2010/main" val="49654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i5k_splash_organisms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345" r="3104" b="32371"/>
          <a:stretch/>
        </p:blipFill>
        <p:spPr>
          <a:xfrm>
            <a:off x="680378" y="1624904"/>
            <a:ext cx="7750903" cy="4793662"/>
          </a:xfrm>
          <a:ln>
            <a:solidFill>
              <a:srgbClr val="6076B4"/>
            </a:solidFill>
          </a:ln>
        </p:spPr>
      </p:pic>
    </p:spTree>
    <p:extLst>
      <p:ext uri="{BB962C8B-B14F-4D97-AF65-F5344CB8AC3E}">
        <p14:creationId xmlns:p14="http://schemas.microsoft.com/office/powerpoint/2010/main" val="64275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Organism Pages</a:t>
            </a:r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onttau_org_page_1.tif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8757" r="2488" b="23935"/>
          <a:stretch/>
        </p:blipFill>
        <p:spPr>
          <a:xfrm>
            <a:off x="669038" y="1600200"/>
            <a:ext cx="7813011" cy="4525963"/>
          </a:xfrm>
          <a:ln>
            <a:solidFill>
              <a:srgbClr val="6076B4"/>
            </a:solidFill>
          </a:ln>
        </p:spPr>
      </p:pic>
    </p:spTree>
    <p:extLst>
      <p:ext uri="{BB962C8B-B14F-4D97-AF65-F5344CB8AC3E}">
        <p14:creationId xmlns:p14="http://schemas.microsoft.com/office/powerpoint/2010/main" val="10144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Organism Pages</a:t>
            </a:r>
            <a:endParaRPr lang="en-US" dirty="0"/>
          </a:p>
        </p:txBody>
      </p:sp>
      <p:pic>
        <p:nvPicPr>
          <p:cNvPr id="4" name="Picture 3" descr=" SigLockup Master PwPt.4c-white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" y="140810"/>
            <a:ext cx="2883429" cy="4328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0699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onttau_org_page_2.tif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1809" r="3177" b="10883"/>
          <a:stretch/>
        </p:blipFill>
        <p:spPr>
          <a:xfrm>
            <a:off x="657699" y="1600200"/>
            <a:ext cx="7767652" cy="4525963"/>
          </a:xfrm>
          <a:ln>
            <a:solidFill>
              <a:srgbClr val="6076B4"/>
            </a:solidFill>
          </a:ln>
        </p:spPr>
      </p:pic>
    </p:spTree>
    <p:extLst>
      <p:ext uri="{BB962C8B-B14F-4D97-AF65-F5344CB8AC3E}">
        <p14:creationId xmlns:p14="http://schemas.microsoft.com/office/powerpoint/2010/main" val="335296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8288</TotalTime>
  <Words>458</Words>
  <Application>Microsoft Macintosh PowerPoint</Application>
  <PresentationFormat>On-screen Show (4:3)</PresentationFormat>
  <Paragraphs>115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Executive</vt:lpstr>
      <vt:lpstr>The i5k Workspace@NAL A Tripal based Arthropod genome portal  </vt:lpstr>
      <vt:lpstr>Background</vt:lpstr>
      <vt:lpstr>Key Components</vt:lpstr>
      <vt:lpstr>The i5k Workspace@NAL</vt:lpstr>
      <vt:lpstr>PowerPoint Presentation</vt:lpstr>
      <vt:lpstr>PowerPoint Presentation</vt:lpstr>
      <vt:lpstr>PowerPoint Presentation</vt:lpstr>
      <vt:lpstr>Organism Pages</vt:lpstr>
      <vt:lpstr>Organism Pages</vt:lpstr>
      <vt:lpstr>PowerPoint Presentation</vt:lpstr>
      <vt:lpstr>Annotator Registration</vt:lpstr>
      <vt:lpstr>Django BLAST</vt:lpstr>
      <vt:lpstr>BLAST Input</vt:lpstr>
      <vt:lpstr>BLAST Results</vt:lpstr>
      <vt:lpstr>JBrowse/Web Apollo</vt:lpstr>
      <vt:lpstr>Right Out of the Box</vt:lpstr>
      <vt:lpstr>Customized Resources</vt:lpstr>
      <vt:lpstr>Under Development</vt:lpstr>
      <vt:lpstr>Acknowledgements</vt:lpstr>
      <vt:lpstr>For More Information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i5k Workspace@NAL A Tripal based Arthropod genome portal  </dc:title>
  <dc:creator>Christopher Childers</dc:creator>
  <cp:lastModifiedBy>Christopher Childers</cp:lastModifiedBy>
  <cp:revision>127</cp:revision>
  <dcterms:created xsi:type="dcterms:W3CDTF">2015-01-02T15:53:40Z</dcterms:created>
  <dcterms:modified xsi:type="dcterms:W3CDTF">2015-01-11T00:09:43Z</dcterms:modified>
</cp:coreProperties>
</file>