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4" r:id="rId2"/>
    <p:sldId id="262" r:id="rId3"/>
    <p:sldId id="306" r:id="rId4"/>
    <p:sldId id="297" r:id="rId5"/>
    <p:sldId id="277" r:id="rId6"/>
    <p:sldId id="296" r:id="rId7"/>
    <p:sldId id="304" r:id="rId8"/>
    <p:sldId id="272" r:id="rId9"/>
    <p:sldId id="273" r:id="rId10"/>
    <p:sldId id="274" r:id="rId11"/>
    <p:sldId id="275" r:id="rId12"/>
    <p:sldId id="303" r:id="rId13"/>
    <p:sldId id="259" r:id="rId14"/>
    <p:sldId id="305" r:id="rId15"/>
    <p:sldId id="290" r:id="rId16"/>
    <p:sldId id="270" r:id="rId17"/>
    <p:sldId id="267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Poelchau" initials="" lastIdx="24" clrIdx="0"/>
  <p:cmAuthor id="1" name="Monica Poelchau" initials="M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31" autoAdjust="0"/>
  </p:normalViewPr>
  <p:slideViewPr>
    <p:cSldViewPr snapToGrid="0" snapToObjects="1" showGuides="1">
      <p:cViewPr>
        <p:scale>
          <a:sx n="100" d="100"/>
          <a:sy n="100" d="100"/>
        </p:scale>
        <p:origin x="-1304" y="208"/>
      </p:cViewPr>
      <p:guideLst>
        <p:guide orient="horz" pos="29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10T07:04:00.525" idx="7">
    <p:pos x="3584" y="2544"/>
    <p:text>
</p:text>
  </p:cm>
  <p:cm authorId="0" dt="2014-06-05T10:38:39.012" idx="8">
    <p:pos x="5232" y="3536"/>
    <p:text>for the agricultural community
My co-worker, Chris CHilders, and I were hired specifically to fulfull this mission.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5T10:04:53.892" idx="6">
    <p:pos x="4960" y="2432"/>
    <p:text>NCBI BioProjects won't take annotations, though - they'll take raw reads and the assembly (after an approval process)</p:text>
  </p:cm>
  <p:cm authorId="0" dt="2014-06-05T09:15:22.746" idx="1">
    <p:pos x="3160" y="2712"/>
    <p:text>datasets are large and hard to transfer; need to communicate experimental details effectively
</p:text>
  </p:cm>
  <p:cm authorId="0" dt="2014-06-05T09:57:14.861" idx="2">
    <p:pos x="2952" y="2992"/>
    <p:text>Automated gene predictions, while good, are never perfect, and therefore benefit from manual editing. There are also many, many annotations.</p:text>
  </p:cm>
  <p:cm authorId="0" dt="2014-06-05T09:51:05.767" idx="3">
    <p:pos x="2440" y="3464"/>
    <p:text>Datasets are large; therefore patterns can be difficult to infer without visualization</p:text>
  </p:cm>
  <p:cm authorId="0" dt="2014-06-05T09:52:17.007" idx="4">
    <p:pos x="2648" y="3920"/>
    <p:text>Again - if you're not command-line savvy, perfoming even basic operations on a large dataset can be challenging.</p:text>
  </p:cm>
  <p:cm authorId="0" dt="2014-06-05T09:58:20.720" idx="5">
    <p:pos x="1000" y="2472"/>
    <p:text>The biggest problems with genome projects boil down to: scale. Raw data is huge, and processed data is still large. How do you...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6T09:29:18.343" idx="17">
    <p:pos x="1600" y="2216"/>
    <p:text>Beetles</p:text>
  </p:cm>
  <p:cm authorId="0" dt="2014-06-06T09:29:28.739" idx="18">
    <p:pos x="1336" y="2776"/>
    <p:text>flies?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5T09:15:22.746" idx="19">
    <p:pos x="3160" y="2712"/>
    <p:text>datasets are large and hard to transfer; need to communicate experimental details effectively
</p:text>
  </p:cm>
  <p:cm authorId="0" dt="2014-06-05T09:57:14.861" idx="20">
    <p:pos x="2952" y="2992"/>
    <p:text>Automated gene predictions, while good, are never perfect, and therefore benefit from manual editing. There are also many, many annotations.</p:text>
  </p:cm>
  <p:cm authorId="0" dt="2014-06-05T09:51:05.767" idx="21">
    <p:pos x="2440" y="3464"/>
    <p:text>Datasets are large; therefore patterns can be difficult to infer without visualization</p:text>
  </p:cm>
  <p:cm authorId="0" dt="2014-06-05T09:52:17.007" idx="22">
    <p:pos x="2648" y="3920"/>
    <p:text>Again - if you're not command-line savvy, perfoming even basic operations on a large dataset can be challenging.</p:text>
  </p:cm>
  <p:cm authorId="0" dt="2014-06-05T09:58:20.720" idx="23">
    <p:pos x="1000" y="2472"/>
    <p:text>The biggest problems with genome projects boil down to: scale. Raw data is huge, and processed data is still large. How do you...</p:text>
  </p:cm>
  <p:cm authorId="0" dt="2014-06-05T10:04:53.892" idx="24">
    <p:pos x="4960" y="2432"/>
    <p:text>NCBI BioProjects won't take annotations, though - they'll take raw reads and the assembly (after an approval process)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6C4C-B8D9-244D-A0AA-B645B0521483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A9EEF-C552-4241-B29A-72B2C7CFF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2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8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3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0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9EEF-C552-4241-B29A-72B2C7CFFA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AD8E-D9A3-DB4F-8A8D-76FC43040004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BB52-03AE-B84D-BB8C-D64685DD2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i5k </a:t>
            </a:r>
            <a:r>
              <a:rPr lang="en-US" b="1" dirty="0" err="1"/>
              <a:t>Workspace@NAL</a:t>
            </a:r>
            <a:r>
              <a:rPr lang="en-US" b="1" dirty="0"/>
              <a:t> – enabling genomic data access, visualization and </a:t>
            </a:r>
            <a:r>
              <a:rPr lang="en-US" b="1" dirty="0" err="1"/>
              <a:t>curation</a:t>
            </a:r>
            <a:r>
              <a:rPr lang="en-US" b="1" dirty="0"/>
              <a:t> for the i5k community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Monica Poelchau and the i5k </a:t>
            </a:r>
            <a:r>
              <a:rPr lang="en-US" dirty="0" err="1" smtClean="0"/>
              <a:t>Workspace@NAL</a:t>
            </a:r>
            <a:r>
              <a:rPr lang="en-US" dirty="0" smtClean="0"/>
              <a:t> group</a:t>
            </a:r>
            <a:endParaRPr lang="en-US" dirty="0"/>
          </a:p>
        </p:txBody>
      </p:sp>
      <p:pic>
        <p:nvPicPr>
          <p:cNvPr id="6" name="Picture 5" descr="I5klog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67" y="5161684"/>
            <a:ext cx="1276350" cy="952500"/>
          </a:xfrm>
          <a:prstGeom prst="rect">
            <a:avLst/>
          </a:prstGeom>
        </p:spPr>
      </p:pic>
      <p:pic>
        <p:nvPicPr>
          <p:cNvPr id="7" name="Picture 6" descr="USD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73" y="5163312"/>
            <a:ext cx="1379474" cy="9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  <p:pic>
        <p:nvPicPr>
          <p:cNvPr id="5" name="Content Placeholder 4" descr="blastresult_anogla_lepde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3" b="-8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1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  <p:pic>
        <p:nvPicPr>
          <p:cNvPr id="4" name="Content Placeholder 3" descr="jbrowse_anogl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99" b="-10999"/>
          <a:stretch>
            <a:fillRect/>
          </a:stretch>
        </p:blipFill>
        <p:spPr/>
      </p:pic>
      <p:sp>
        <p:nvSpPr>
          <p:cNvPr id="7" name="Down Arrow 6"/>
          <p:cNvSpPr/>
          <p:nvPr/>
        </p:nvSpPr>
        <p:spPr>
          <a:xfrm>
            <a:off x="4267200" y="1737519"/>
            <a:ext cx="304800" cy="563562"/>
          </a:xfrm>
          <a:prstGeom prst="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2895600"/>
            <a:ext cx="6400800" cy="8509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 cmpd="sng">
                <a:solidFill>
                  <a:srgbClr val="000000"/>
                </a:solidFill>
                <a:prstDash val="lgDash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8200" y="3784600"/>
            <a:ext cx="1358900" cy="3175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 cmpd="sng">
                <a:solidFill>
                  <a:srgbClr val="000000"/>
                </a:solidFill>
                <a:prstDash val="lgDash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0500" y="4140200"/>
            <a:ext cx="7226300" cy="12827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 cmpd="sng">
                <a:solidFill>
                  <a:srgbClr val="000000"/>
                </a:solidFill>
                <a:prstDash val="lgDash"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7700" y="2146300"/>
            <a:ext cx="508000" cy="2881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 cmpd="sng">
                <a:solidFill>
                  <a:srgbClr val="000000"/>
                </a:solidFill>
                <a:prstDash val="lg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31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workflow</a:t>
            </a:r>
          </a:p>
        </p:txBody>
      </p:sp>
      <p:pic>
        <p:nvPicPr>
          <p:cNvPr id="4" name="Content Placeholder 3" descr="apollo_anogl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1" b="-9201"/>
          <a:stretch>
            <a:fillRect/>
          </a:stretch>
        </p:blipFill>
        <p:spPr/>
      </p:pic>
      <p:sp>
        <p:nvSpPr>
          <p:cNvPr id="5" name="Rounded Rectangle 4"/>
          <p:cNvSpPr/>
          <p:nvPr/>
        </p:nvSpPr>
        <p:spPr>
          <a:xfrm>
            <a:off x="7950200" y="2184400"/>
            <a:ext cx="711200" cy="17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9400" y="2832100"/>
            <a:ext cx="7277100" cy="33020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 cmpd="sng">
                <a:solidFill>
                  <a:srgbClr val="000000"/>
                </a:solidFill>
                <a:prstDash val="lg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2102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notes on manual gene model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Importance of gathering a community (see </a:t>
            </a:r>
            <a:r>
              <a:rPr lang="en-US" b="1" dirty="0" smtClean="0"/>
              <a:t>Monica Muñoz-Torres’ poster #48</a:t>
            </a:r>
            <a:r>
              <a:rPr lang="en-US" dirty="0" smtClean="0"/>
              <a:t> on Saturday)</a:t>
            </a:r>
          </a:p>
          <a:p>
            <a:r>
              <a:rPr lang="en-US" dirty="0" smtClean="0"/>
              <a:t>Collaborating with other taxonomic or interest groups to perform annotations of the same gene family across (more or less) closely related species</a:t>
            </a:r>
          </a:p>
          <a:p>
            <a:r>
              <a:rPr lang="en-US" dirty="0" smtClean="0"/>
              <a:t>Helps to have RNA-</a:t>
            </a:r>
            <a:r>
              <a:rPr lang="en-US" dirty="0" err="1" smtClean="0"/>
              <a:t>Seq</a:t>
            </a:r>
            <a:r>
              <a:rPr lang="en-US" dirty="0" smtClean="0"/>
              <a:t> data, transcriptome alignments</a:t>
            </a:r>
          </a:p>
          <a:p>
            <a:r>
              <a:rPr lang="en-US" dirty="0" smtClean="0"/>
              <a:t>Note that the quality of the automated annotations depend on the quality of the genome assembly – lower N50s will generally mean more work for the manual annotators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1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ado_potato_beetle_adult_closeup_Szendre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2213317"/>
            <a:ext cx="1358205" cy="1020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38" y="3005289"/>
            <a:ext cx="119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credit Z. </a:t>
            </a:r>
            <a:r>
              <a:rPr lang="en-US" sz="800" dirty="0" err="1" smtClean="0">
                <a:solidFill>
                  <a:schemeClr val="bg1"/>
                </a:solidFill>
              </a:rPr>
              <a:t>Szendrei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33538" y="2746717"/>
            <a:ext cx="469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54238" y="2410851"/>
            <a:ext cx="68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DNA</a:t>
            </a:r>
          </a:p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538538" y="1928251"/>
            <a:ext cx="2316162" cy="1313766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40038" y="2746717"/>
            <a:ext cx="469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3738" y="2255187"/>
            <a:ext cx="257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Sequencing</a:t>
            </a:r>
          </a:p>
          <a:p>
            <a:pPr algn="ctr"/>
            <a:r>
              <a:rPr lang="en-US" dirty="0" smtClean="0"/>
              <a:t>Genome assembly</a:t>
            </a:r>
          </a:p>
          <a:p>
            <a:pPr algn="ctr"/>
            <a:r>
              <a:rPr lang="en-US" dirty="0" smtClean="0"/>
              <a:t>Genome annotation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76938" y="2213317"/>
            <a:ext cx="520700" cy="48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37338" y="2578352"/>
            <a:ext cx="240506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Assembly</a:t>
            </a:r>
          </a:p>
          <a:p>
            <a:pPr algn="ctr"/>
            <a:r>
              <a:rPr lang="en-US" dirty="0" smtClean="0"/>
              <a:t>Annotations</a:t>
            </a:r>
          </a:p>
          <a:p>
            <a:pPr algn="ctr"/>
            <a:r>
              <a:rPr lang="en-US" dirty="0" smtClean="0"/>
              <a:t>Gene models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life cycle of a ‘typical’ i5k genome project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89638" y="2759417"/>
            <a:ext cx="5080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37338" y="1928251"/>
            <a:ext cx="24050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Raw </a:t>
            </a:r>
            <a:r>
              <a:rPr lang="en-US" dirty="0" err="1" smtClean="0"/>
              <a:t>datafiles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500" y="3780472"/>
            <a:ext cx="5359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you: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err="1"/>
              <a:t>Share</a:t>
            </a:r>
            <a:r>
              <a:rPr lang="fr-FR" sz="2400" dirty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data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collaborators</a:t>
            </a:r>
            <a:r>
              <a:rPr lang="fr-FR" sz="2400" dirty="0" smtClean="0"/>
              <a:t>; 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Manually</a:t>
            </a:r>
            <a:r>
              <a:rPr lang="fr-FR" sz="2400" dirty="0" smtClean="0"/>
              <a:t> </a:t>
            </a:r>
            <a:r>
              <a:rPr lang="fr-FR" sz="2400" dirty="0" err="1"/>
              <a:t>curate</a:t>
            </a:r>
            <a:r>
              <a:rPr lang="fr-FR" sz="2400" dirty="0"/>
              <a:t> and </a:t>
            </a:r>
            <a:r>
              <a:rPr lang="fr-FR" sz="2400" dirty="0" err="1"/>
              <a:t>improve</a:t>
            </a:r>
            <a:r>
              <a:rPr lang="fr-FR" sz="2400" dirty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annotations;</a:t>
            </a:r>
            <a:endParaRPr lang="fr-FR" sz="2400" dirty="0"/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Visualize</a:t>
            </a:r>
            <a:r>
              <a:rPr lang="fr-FR" sz="2400" dirty="0" smtClean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assembly</a:t>
            </a:r>
            <a:r>
              <a:rPr lang="fr-FR" sz="2400" dirty="0"/>
              <a:t> and annotations</a:t>
            </a:r>
            <a:r>
              <a:rPr lang="fr-FR" sz="2400" dirty="0" smtClean="0"/>
              <a:t>;</a:t>
            </a:r>
            <a:endParaRPr lang="fr-FR" sz="2400" dirty="0"/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Perform</a:t>
            </a:r>
            <a:r>
              <a:rPr lang="fr-FR" sz="2400" dirty="0" smtClean="0"/>
              <a:t> </a:t>
            </a:r>
            <a:r>
              <a:rPr lang="fr-FR" sz="2400" dirty="0" err="1"/>
              <a:t>downstream</a:t>
            </a:r>
            <a:r>
              <a:rPr lang="fr-FR" sz="2400" dirty="0"/>
              <a:t> </a:t>
            </a:r>
            <a:r>
              <a:rPr lang="fr-FR" sz="2400" dirty="0" smtClean="0"/>
              <a:t>analyses.</a:t>
            </a:r>
            <a:endParaRPr lang="fr-FR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839391" y="5867752"/>
            <a:ext cx="8094006" cy="677108"/>
            <a:chOff x="839391" y="5867752"/>
            <a:chExt cx="8094006" cy="677108"/>
          </a:xfrm>
        </p:grpSpPr>
        <p:sp>
          <p:nvSpPr>
            <p:cNvPr id="35" name="TextBox 34"/>
            <p:cNvSpPr txBox="1"/>
            <p:nvPr/>
          </p:nvSpPr>
          <p:spPr>
            <a:xfrm>
              <a:off x="6870700" y="5867752"/>
              <a:ext cx="2062697" cy="67710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iPlant</a:t>
              </a:r>
              <a:endParaRPr lang="en-US" sz="2400" dirty="0" smtClean="0"/>
            </a:p>
            <a:p>
              <a:r>
                <a:rPr lang="en-US" sz="1400" dirty="0"/>
                <a:t>(http://</a:t>
              </a:r>
              <a:r>
                <a:rPr lang="en-US" sz="1400" dirty="0" err="1"/>
                <a:t>www.iplantc.org</a:t>
              </a:r>
              <a:r>
                <a:rPr lang="en-US" sz="1400" dirty="0" smtClean="0"/>
                <a:t>/)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>
              <a:stCxn id="45" idx="3"/>
              <a:endCxn id="35" idx="1"/>
            </p:cNvCxnSpPr>
            <p:nvPr/>
          </p:nvCxnSpPr>
          <p:spPr>
            <a:xfrm flipV="1">
              <a:off x="4840685" y="6206306"/>
              <a:ext cx="2030015" cy="48106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39391" y="6050696"/>
              <a:ext cx="4001294" cy="407432"/>
            </a:xfrm>
            <a:prstGeom prst="rect">
              <a:avLst/>
            </a:prstGeom>
            <a:noFill/>
            <a:ln w="1905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71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Performing</a:t>
            </a:r>
            <a:r>
              <a:rPr lang="fr-FR" dirty="0" smtClean="0"/>
              <a:t> </a:t>
            </a:r>
            <a:r>
              <a:rPr lang="fr-FR" dirty="0" err="1"/>
              <a:t>downstream</a:t>
            </a:r>
            <a:r>
              <a:rPr lang="fr-FR" dirty="0"/>
              <a:t>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iPlant</a:t>
            </a:r>
            <a:r>
              <a:rPr lang="en-US" dirty="0" smtClean="0"/>
              <a:t> and </a:t>
            </a:r>
            <a:r>
              <a:rPr lang="en-US" dirty="0" err="1" smtClean="0"/>
              <a:t>CoGe</a:t>
            </a:r>
            <a:r>
              <a:rPr lang="en-US" dirty="0" smtClean="0"/>
              <a:t> have various comparative genomics tools</a:t>
            </a:r>
          </a:p>
          <a:p>
            <a:r>
              <a:rPr lang="en-US" dirty="0" smtClean="0"/>
              <a:t>We are working with </a:t>
            </a:r>
            <a:r>
              <a:rPr lang="en-US" dirty="0" err="1" smtClean="0"/>
              <a:t>iPlant</a:t>
            </a:r>
            <a:r>
              <a:rPr lang="en-US" dirty="0" smtClean="0"/>
              <a:t> to integrate the i5k </a:t>
            </a:r>
            <a:r>
              <a:rPr lang="en-US" dirty="0" err="1" smtClean="0"/>
              <a:t>Workspace@NAL</a:t>
            </a:r>
            <a:r>
              <a:rPr lang="en-US" dirty="0" smtClean="0"/>
              <a:t> with </a:t>
            </a:r>
            <a:r>
              <a:rPr lang="en-US" dirty="0" err="1" smtClean="0"/>
              <a:t>iPlant’s</a:t>
            </a:r>
            <a:r>
              <a:rPr lang="en-US" dirty="0" smtClean="0"/>
              <a:t> </a:t>
            </a:r>
            <a:r>
              <a:rPr lang="en-US" dirty="0" err="1" smtClean="0"/>
              <a:t>datastore</a:t>
            </a:r>
            <a:r>
              <a:rPr lang="en-US" dirty="0" smtClean="0"/>
              <a:t>, which would allow immediate access to all of </a:t>
            </a:r>
            <a:r>
              <a:rPr lang="en-US" dirty="0" err="1" smtClean="0"/>
              <a:t>iPlant’s</a:t>
            </a:r>
            <a:r>
              <a:rPr lang="en-US" dirty="0" smtClean="0"/>
              <a:t> and </a:t>
            </a:r>
            <a:r>
              <a:rPr lang="en-US" dirty="0" err="1" smtClean="0"/>
              <a:t>CoGe’s</a:t>
            </a:r>
            <a:r>
              <a:rPr lang="en-US" dirty="0" smtClean="0"/>
              <a:t> analysis tools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2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and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Workspace to </a:t>
            </a:r>
            <a:r>
              <a:rPr lang="en-US" dirty="0" err="1" smtClean="0"/>
              <a:t>iPlant</a:t>
            </a:r>
            <a:r>
              <a:rPr lang="en-US" dirty="0" smtClean="0"/>
              <a:t> to allow direct analysis in the </a:t>
            </a:r>
            <a:r>
              <a:rPr lang="en-US" dirty="0" err="1" smtClean="0"/>
              <a:t>iPlant</a:t>
            </a:r>
            <a:r>
              <a:rPr lang="en-US" dirty="0" smtClean="0"/>
              <a:t> cloud</a:t>
            </a:r>
          </a:p>
          <a:p>
            <a:r>
              <a:rPr lang="en-US" dirty="0" smtClean="0"/>
              <a:t>Metadata support (e.g. i5k-specific MIGS standards)</a:t>
            </a:r>
          </a:p>
          <a:p>
            <a:r>
              <a:rPr lang="en-US" dirty="0" smtClean="0"/>
              <a:t>Improved data submission tools</a:t>
            </a:r>
          </a:p>
          <a:p>
            <a:r>
              <a:rPr lang="en-US" dirty="0" smtClean="0"/>
              <a:t>Quality metric implementation and visualization</a:t>
            </a:r>
          </a:p>
          <a:p>
            <a:r>
              <a:rPr lang="en-US" dirty="0" smtClean="0"/>
              <a:t>Ongoing tool improvement and development (including user suggestions)</a:t>
            </a:r>
          </a:p>
        </p:txBody>
      </p:sp>
    </p:spTree>
    <p:extLst>
      <p:ext uri="{BB962C8B-B14F-4D97-AF65-F5344CB8AC3E}">
        <p14:creationId xmlns:p14="http://schemas.microsoft.com/office/powerpoint/2010/main" val="34135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NAL team:</a:t>
            </a:r>
          </a:p>
          <a:p>
            <a:pPr lvl="1"/>
            <a:r>
              <a:rPr lang="en-US" dirty="0" smtClean="0"/>
              <a:t>Chris Childers</a:t>
            </a:r>
          </a:p>
          <a:p>
            <a:pPr lvl="1"/>
            <a:r>
              <a:rPr lang="en-US" dirty="0" err="1" smtClean="0"/>
              <a:t>Vijaya</a:t>
            </a:r>
            <a:r>
              <a:rPr lang="en-US" dirty="0" smtClean="0"/>
              <a:t> </a:t>
            </a:r>
            <a:r>
              <a:rPr lang="en-US" dirty="0" err="1" smtClean="0"/>
              <a:t>Tsavatapalli</a:t>
            </a:r>
            <a:endParaRPr lang="en-US" dirty="0"/>
          </a:p>
          <a:p>
            <a:pPr lvl="1"/>
            <a:r>
              <a:rPr lang="en-US" dirty="0" smtClean="0"/>
              <a:t>Gary Moore</a:t>
            </a:r>
          </a:p>
          <a:p>
            <a:pPr lvl="1"/>
            <a:r>
              <a:rPr lang="en-US" dirty="0" smtClean="0"/>
              <a:t>Susan McCarthy</a:t>
            </a:r>
          </a:p>
          <a:p>
            <a:pPr lvl="1"/>
            <a:r>
              <a:rPr lang="en-US" dirty="0" err="1" smtClean="0"/>
              <a:t>Chien-Yueh</a:t>
            </a:r>
            <a:r>
              <a:rPr lang="en-US" dirty="0" smtClean="0"/>
              <a:t> Lee, Han Lin, Jun-Wei Lin</a:t>
            </a:r>
          </a:p>
          <a:p>
            <a:r>
              <a:rPr lang="en-US" dirty="0" smtClean="0"/>
              <a:t>I5k </a:t>
            </a:r>
            <a:r>
              <a:rPr lang="en-US" dirty="0" err="1" smtClean="0"/>
              <a:t>Workspace@NAL</a:t>
            </a:r>
            <a:r>
              <a:rPr lang="en-US" dirty="0"/>
              <a:t> </a:t>
            </a:r>
            <a:r>
              <a:rPr lang="en-US" dirty="0" smtClean="0"/>
              <a:t>advisory committee: </a:t>
            </a:r>
          </a:p>
          <a:p>
            <a:pPr lvl="1"/>
            <a:r>
              <a:rPr lang="en-US" dirty="0" smtClean="0"/>
              <a:t>Jay Evans</a:t>
            </a:r>
            <a:endParaRPr lang="en-US" dirty="0"/>
          </a:p>
          <a:p>
            <a:pPr lvl="1"/>
            <a:r>
              <a:rPr lang="en-US" dirty="0" smtClean="0"/>
              <a:t>Don </a:t>
            </a:r>
            <a:r>
              <a:rPr lang="en-US" dirty="0" err="1" smtClean="0"/>
              <a:t>Gourley</a:t>
            </a:r>
            <a:endParaRPr lang="en-US" dirty="0"/>
          </a:p>
          <a:p>
            <a:pPr lvl="1"/>
            <a:r>
              <a:rPr lang="en-US" dirty="0" smtClean="0"/>
              <a:t>Kevin Hackett</a:t>
            </a:r>
            <a:endParaRPr lang="en-US" dirty="0"/>
          </a:p>
          <a:p>
            <a:pPr lvl="1"/>
            <a:r>
              <a:rPr lang="en-US" dirty="0" smtClean="0"/>
              <a:t>Simon Liu</a:t>
            </a:r>
            <a:endParaRPr lang="en-US" dirty="0"/>
          </a:p>
          <a:p>
            <a:pPr lvl="1"/>
            <a:r>
              <a:rPr lang="en-US" dirty="0" smtClean="0"/>
              <a:t>Ursula Pieper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i5k coordinating committee</a:t>
            </a:r>
          </a:p>
          <a:p>
            <a:r>
              <a:rPr lang="en-US" dirty="0" smtClean="0"/>
              <a:t>The i5k pilot project</a:t>
            </a:r>
          </a:p>
          <a:p>
            <a:r>
              <a:rPr lang="en-US" dirty="0" smtClean="0"/>
              <a:t>Wayne Hunter</a:t>
            </a:r>
          </a:p>
          <a:p>
            <a:r>
              <a:rPr lang="en-US" dirty="0" smtClean="0"/>
              <a:t>All of our users and data contributors!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 i5k@ars.usda.gov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will have a site demo during TODAY’S poster session.</a:t>
            </a:r>
          </a:p>
          <a:p>
            <a:r>
              <a:rPr lang="en-US" dirty="0"/>
              <a:t>I want the i5k </a:t>
            </a:r>
            <a:r>
              <a:rPr lang="en-US" dirty="0" err="1"/>
              <a:t>Workspace@NAL</a:t>
            </a:r>
            <a:r>
              <a:rPr lang="en-US" dirty="0"/>
              <a:t> to host my genome project.</a:t>
            </a:r>
          </a:p>
          <a:p>
            <a:r>
              <a:rPr lang="en-US" dirty="0"/>
              <a:t>I want to use the i5k </a:t>
            </a:r>
            <a:r>
              <a:rPr lang="en-US" dirty="0" err="1"/>
              <a:t>Workspace@NAL</a:t>
            </a:r>
            <a:r>
              <a:rPr lang="en-US" dirty="0"/>
              <a:t> to access i5k genomic data.</a:t>
            </a:r>
          </a:p>
          <a:p>
            <a:r>
              <a:rPr lang="en-US" dirty="0"/>
              <a:t>The i5k </a:t>
            </a:r>
            <a:r>
              <a:rPr lang="en-US" dirty="0" err="1"/>
              <a:t>Workspace@NAL</a:t>
            </a:r>
            <a:r>
              <a:rPr lang="en-US" dirty="0"/>
              <a:t> really needs to improve in X area for me to be willing to use it. I’ll let Monica know after the talk.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40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i5k </a:t>
            </a:r>
            <a:r>
              <a:rPr lang="en-US" dirty="0" err="1" smtClean="0"/>
              <a:t>Workspace@NAL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</a:t>
            </a:r>
            <a:r>
              <a:rPr lang="en-US" dirty="0" smtClean="0"/>
              <a:t>goal: to </a:t>
            </a:r>
            <a:r>
              <a:rPr lang="en-US" dirty="0"/>
              <a:t>help the i5k pilot project, and any other i5k genomes, during the post-annotation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Reminder: </a:t>
            </a:r>
            <a:r>
              <a:rPr lang="en-US" b="1" i="1" u="sng" dirty="0" smtClean="0"/>
              <a:t>We </a:t>
            </a:r>
            <a:r>
              <a:rPr lang="en-US" b="1" i="1" u="sng" dirty="0"/>
              <a:t>are all i5k</a:t>
            </a:r>
            <a:r>
              <a:rPr lang="en-US" dirty="0"/>
              <a:t>! Any </a:t>
            </a:r>
            <a:r>
              <a:rPr lang="en-US" dirty="0" smtClean="0"/>
              <a:t>arthropod </a:t>
            </a:r>
            <a:r>
              <a:rPr lang="en-US" dirty="0"/>
              <a:t>genome project is welcome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NAL = National Agricultural Library</a:t>
            </a:r>
          </a:p>
          <a:p>
            <a:r>
              <a:rPr lang="en-US" dirty="0" smtClean="0"/>
              <a:t>The i5k </a:t>
            </a:r>
            <a:r>
              <a:rPr lang="en-US" dirty="0" err="1"/>
              <a:t>W</a:t>
            </a:r>
            <a:r>
              <a:rPr lang="en-US" dirty="0" err="1" smtClean="0"/>
              <a:t>orkspace@NAL</a:t>
            </a:r>
            <a:r>
              <a:rPr lang="en-US" dirty="0" smtClean="0"/>
              <a:t>: a new collaboration between the i5k coordinating committee and the NAL to </a:t>
            </a:r>
            <a:r>
              <a:rPr lang="en-US" dirty="0"/>
              <a:t>develop, improve and implement tools that allow better access to genomic </a:t>
            </a:r>
            <a:r>
              <a:rPr lang="en-US" dirty="0" smtClean="0"/>
              <a:t>information for ‘orphaned’ i5k genomes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8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US: i5k@ars.usda.gov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the i5k </a:t>
            </a:r>
            <a:r>
              <a:rPr lang="en-US" dirty="0" err="1" smtClean="0"/>
              <a:t>Workspace@NAL</a:t>
            </a:r>
            <a:r>
              <a:rPr lang="en-US" dirty="0" smtClean="0"/>
              <a:t> to host my genome project.</a:t>
            </a:r>
          </a:p>
          <a:p>
            <a:r>
              <a:rPr lang="en-US" dirty="0" smtClean="0"/>
              <a:t>I want to use the i5k </a:t>
            </a:r>
            <a:r>
              <a:rPr lang="en-US" dirty="0" err="1" smtClean="0"/>
              <a:t>Workspace@NAL</a:t>
            </a:r>
            <a:r>
              <a:rPr lang="en-US" dirty="0" smtClean="0"/>
              <a:t> to access i5k genomic data.</a:t>
            </a:r>
          </a:p>
          <a:p>
            <a:r>
              <a:rPr lang="en-US" dirty="0" smtClean="0"/>
              <a:t>The i5k </a:t>
            </a:r>
            <a:r>
              <a:rPr lang="en-US" dirty="0" err="1" smtClean="0"/>
              <a:t>Workspace@NAL</a:t>
            </a:r>
            <a:r>
              <a:rPr lang="en-US" dirty="0" smtClean="0"/>
              <a:t> really needs to improve in X area for me to be willing to use it. I’ll let Monica know after the talk.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ado_potato_beetle_adult_closeup_Szendre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8" y="2213317"/>
            <a:ext cx="1358205" cy="1020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838" y="3005289"/>
            <a:ext cx="119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credit Z. </a:t>
            </a:r>
            <a:r>
              <a:rPr lang="en-US" sz="800" dirty="0" err="1" smtClean="0">
                <a:solidFill>
                  <a:schemeClr val="bg1"/>
                </a:solidFill>
              </a:rPr>
              <a:t>Szendrei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33538" y="2746717"/>
            <a:ext cx="469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54238" y="2410851"/>
            <a:ext cx="68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DNA</a:t>
            </a:r>
          </a:p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3538538" y="1928251"/>
            <a:ext cx="2316162" cy="1313766"/>
          </a:xfrm>
          <a:prstGeom prst="cub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40038" y="2746717"/>
            <a:ext cx="469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3738" y="2255187"/>
            <a:ext cx="257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Sequencing</a:t>
            </a:r>
          </a:p>
          <a:p>
            <a:pPr algn="ctr"/>
            <a:r>
              <a:rPr lang="en-US" dirty="0" smtClean="0"/>
              <a:t>Genome assembly</a:t>
            </a:r>
          </a:p>
          <a:p>
            <a:pPr algn="ctr"/>
            <a:r>
              <a:rPr lang="en-US" dirty="0" smtClean="0"/>
              <a:t>Genome annotation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76938" y="2213317"/>
            <a:ext cx="520700" cy="488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637338" y="2855351"/>
            <a:ext cx="24050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Assembly</a:t>
            </a:r>
          </a:p>
          <a:p>
            <a:pPr algn="ctr"/>
            <a:r>
              <a:rPr lang="en-US" dirty="0" smtClean="0"/>
              <a:t>Annotations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life cycle of a ‘typical’ i5k genome project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989638" y="2759417"/>
            <a:ext cx="5080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37338" y="1928251"/>
            <a:ext cx="24050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Raw </a:t>
            </a:r>
            <a:r>
              <a:rPr lang="en-US" dirty="0" err="1" smtClean="0"/>
              <a:t>datafiles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500" y="3780472"/>
            <a:ext cx="5359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you: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err="1"/>
              <a:t>Share</a:t>
            </a:r>
            <a:r>
              <a:rPr lang="fr-FR" sz="2400" dirty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data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collaborators</a:t>
            </a:r>
            <a:r>
              <a:rPr lang="fr-FR" sz="2400" dirty="0" smtClean="0"/>
              <a:t>; 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Manually</a:t>
            </a:r>
            <a:r>
              <a:rPr lang="fr-FR" sz="2400" dirty="0" smtClean="0"/>
              <a:t> </a:t>
            </a:r>
            <a:r>
              <a:rPr lang="fr-FR" sz="2400" dirty="0" err="1"/>
              <a:t>curate</a:t>
            </a:r>
            <a:r>
              <a:rPr lang="fr-FR" sz="2400" dirty="0"/>
              <a:t> and </a:t>
            </a:r>
            <a:r>
              <a:rPr lang="fr-FR" sz="2400" dirty="0" err="1"/>
              <a:t>improve</a:t>
            </a:r>
            <a:r>
              <a:rPr lang="fr-FR" sz="2400" dirty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annotations;</a:t>
            </a:r>
            <a:endParaRPr lang="fr-FR" sz="2400" dirty="0"/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Visualize</a:t>
            </a:r>
            <a:r>
              <a:rPr lang="fr-FR" sz="2400" dirty="0" smtClean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assembly</a:t>
            </a:r>
            <a:r>
              <a:rPr lang="fr-FR" sz="2400" dirty="0"/>
              <a:t> and annotations</a:t>
            </a:r>
            <a:r>
              <a:rPr lang="fr-FR" sz="2400" dirty="0" smtClean="0"/>
              <a:t>;</a:t>
            </a:r>
            <a:endParaRPr lang="fr-FR" sz="2400" dirty="0"/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/>
              <a:t>Perform</a:t>
            </a:r>
            <a:r>
              <a:rPr lang="fr-FR" sz="2400" dirty="0" smtClean="0"/>
              <a:t> </a:t>
            </a:r>
            <a:r>
              <a:rPr lang="fr-FR" sz="2400" dirty="0" err="1"/>
              <a:t>downstream</a:t>
            </a:r>
            <a:r>
              <a:rPr lang="fr-FR" sz="2400" dirty="0"/>
              <a:t> </a:t>
            </a:r>
            <a:r>
              <a:rPr lang="fr-FR" sz="2400" dirty="0" smtClean="0"/>
              <a:t>analyses?</a:t>
            </a:r>
            <a:endParaRPr lang="fr-FR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824706" y="3818572"/>
            <a:ext cx="8196943" cy="810736"/>
            <a:chOff x="824706" y="3818572"/>
            <a:chExt cx="8196943" cy="810736"/>
          </a:xfrm>
        </p:grpSpPr>
        <p:sp>
          <p:nvSpPr>
            <p:cNvPr id="31" name="TextBox 30"/>
            <p:cNvSpPr txBox="1"/>
            <p:nvPr/>
          </p:nvSpPr>
          <p:spPr>
            <a:xfrm>
              <a:off x="6870700" y="3818572"/>
              <a:ext cx="2150949" cy="461665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NCBI </a:t>
              </a:r>
              <a:r>
                <a:rPr lang="en-US" sz="2400" dirty="0" err="1" smtClean="0"/>
                <a:t>BioProject</a:t>
              </a:r>
              <a:endParaRPr lang="en-US" sz="2400" dirty="0"/>
            </a:p>
          </p:txBody>
        </p:sp>
        <p:cxnSp>
          <p:nvCxnSpPr>
            <p:cNvPr id="32" name="Straight Arrow Connector 31"/>
            <p:cNvCxnSpPr>
              <a:stCxn id="43" idx="3"/>
              <a:endCxn id="31" idx="1"/>
            </p:cNvCxnSpPr>
            <p:nvPr/>
          </p:nvCxnSpPr>
          <p:spPr>
            <a:xfrm flipV="1">
              <a:off x="5422899" y="4049405"/>
              <a:ext cx="1447801" cy="376187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24706" y="4221876"/>
              <a:ext cx="4598193" cy="407432"/>
            </a:xfrm>
            <a:prstGeom prst="rect">
              <a:avLst/>
            </a:prstGeom>
            <a:noFill/>
            <a:ln w="1905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24706" y="4425592"/>
            <a:ext cx="8196942" cy="1625104"/>
            <a:chOff x="824706" y="4425592"/>
            <a:chExt cx="8196942" cy="1625104"/>
          </a:xfrm>
        </p:grpSpPr>
        <p:sp>
          <p:nvSpPr>
            <p:cNvPr id="28" name="Rectangle 27"/>
            <p:cNvSpPr/>
            <p:nvPr/>
          </p:nvSpPr>
          <p:spPr>
            <a:xfrm>
              <a:off x="6637337" y="4633582"/>
              <a:ext cx="2384311" cy="830997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i5k </a:t>
              </a:r>
              <a:r>
                <a:rPr lang="en-US" sz="2400" dirty="0" err="1"/>
                <a:t>Workspace@</a:t>
              </a:r>
              <a:r>
                <a:rPr lang="en-US" sz="2400" dirty="0" err="1" smtClean="0"/>
                <a:t>NAL</a:t>
              </a:r>
              <a:endParaRPr lang="en-US" sz="2400" dirty="0"/>
            </a:p>
          </p:txBody>
        </p:sp>
        <p:cxnSp>
          <p:nvCxnSpPr>
            <p:cNvPr id="40" name="Straight Arrow Connector 39"/>
            <p:cNvCxnSpPr>
              <a:stCxn id="48" idx="3"/>
              <a:endCxn id="28" idx="1"/>
            </p:cNvCxnSpPr>
            <p:nvPr/>
          </p:nvCxnSpPr>
          <p:spPr>
            <a:xfrm flipV="1">
              <a:off x="5219700" y="5049081"/>
              <a:ext cx="1417637" cy="29092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824706" y="4629308"/>
              <a:ext cx="4394994" cy="142138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43" idx="3"/>
              <a:endCxn id="28" idx="1"/>
            </p:cNvCxnSpPr>
            <p:nvPr/>
          </p:nvCxnSpPr>
          <p:spPr>
            <a:xfrm>
              <a:off x="5422899" y="4425592"/>
              <a:ext cx="1214438" cy="62348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39391" y="4425592"/>
            <a:ext cx="8094006" cy="2119268"/>
            <a:chOff x="839391" y="4425592"/>
            <a:chExt cx="8094006" cy="2119268"/>
          </a:xfrm>
        </p:grpSpPr>
        <p:sp>
          <p:nvSpPr>
            <p:cNvPr id="35" name="TextBox 34"/>
            <p:cNvSpPr txBox="1"/>
            <p:nvPr/>
          </p:nvSpPr>
          <p:spPr>
            <a:xfrm>
              <a:off x="6870700" y="5867752"/>
              <a:ext cx="2062697" cy="67710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iPlant</a:t>
              </a:r>
              <a:endParaRPr lang="en-US" sz="2400" dirty="0" smtClean="0"/>
            </a:p>
            <a:p>
              <a:r>
                <a:rPr lang="en-US" sz="1400" dirty="0"/>
                <a:t>(http://</a:t>
              </a:r>
              <a:r>
                <a:rPr lang="en-US" sz="1400" dirty="0" err="1"/>
                <a:t>www.iplantc.org</a:t>
              </a:r>
              <a:r>
                <a:rPr lang="en-US" sz="1400" dirty="0" smtClean="0"/>
                <a:t>/)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>
              <a:stCxn id="45" idx="3"/>
              <a:endCxn id="35" idx="1"/>
            </p:cNvCxnSpPr>
            <p:nvPr/>
          </p:nvCxnSpPr>
          <p:spPr>
            <a:xfrm flipV="1">
              <a:off x="4840685" y="6206306"/>
              <a:ext cx="2030015" cy="48106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39391" y="6050696"/>
              <a:ext cx="4001294" cy="407432"/>
            </a:xfrm>
            <a:prstGeom prst="rect">
              <a:avLst/>
            </a:prstGeom>
            <a:noFill/>
            <a:ln w="1905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43" idx="3"/>
              <a:endCxn id="35" idx="1"/>
            </p:cNvCxnSpPr>
            <p:nvPr/>
          </p:nvCxnSpPr>
          <p:spPr>
            <a:xfrm>
              <a:off x="5422899" y="4425592"/>
              <a:ext cx="1447801" cy="1780714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23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6" grpId="0" animBg="1"/>
      <p:bldP spid="25" grpId="0" animBg="1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20992" y="808664"/>
            <a:ext cx="1220151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5k Workspace @ NAL</a:t>
            </a:r>
            <a:endParaRPr lang="en-US" dirty="0"/>
          </a:p>
        </p:txBody>
      </p:sp>
      <p:pic>
        <p:nvPicPr>
          <p:cNvPr id="12" name="Picture 11" descr="I5klogo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09" y="174809"/>
            <a:ext cx="794371" cy="592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520" y="149909"/>
            <a:ext cx="17679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‘Frozen’ genome assembly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520" y="866719"/>
            <a:ext cx="17679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Automated annotations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520" y="1650738"/>
            <a:ext cx="1767999" cy="1200329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Ancillary </a:t>
            </a:r>
            <a:r>
              <a:rPr lang="en-US" dirty="0" err="1" smtClean="0"/>
              <a:t>datafiles</a:t>
            </a:r>
            <a:r>
              <a:rPr lang="en-US" dirty="0" smtClean="0"/>
              <a:t> (e.g. RNA-</a:t>
            </a:r>
            <a:r>
              <a:rPr lang="en-US" dirty="0" err="1" smtClean="0"/>
              <a:t>Seq</a:t>
            </a:r>
            <a:r>
              <a:rPr lang="en-US" dirty="0" smtClean="0"/>
              <a:t> alignments)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66049" y="1286523"/>
            <a:ext cx="6972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1286523"/>
            <a:ext cx="6972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81013" y="174809"/>
            <a:ext cx="16492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Organism page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36349" y="2041343"/>
            <a:ext cx="667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68279" y="2895001"/>
            <a:ext cx="10018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Genome browser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00578" y="3232067"/>
            <a:ext cx="1340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Web Apollo</a:t>
            </a:r>
            <a:endParaRPr lang="en-US" dirty="0"/>
          </a:p>
        </p:txBody>
      </p:sp>
      <p:pic>
        <p:nvPicPr>
          <p:cNvPr id="18" name="Picture 17" descr="org_p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54" y="628163"/>
            <a:ext cx="2140619" cy="13167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47768" y="1215032"/>
            <a:ext cx="12541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 downloads</a:t>
            </a:r>
            <a:endParaRPr lang="en-US" dirty="0"/>
          </a:p>
        </p:txBody>
      </p:sp>
      <p:pic>
        <p:nvPicPr>
          <p:cNvPr id="20" name="Picture 19" descr="bla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49" y="2530326"/>
            <a:ext cx="2172583" cy="2164796"/>
          </a:xfrm>
          <a:prstGeom prst="rect">
            <a:avLst/>
          </a:prstGeom>
        </p:spPr>
      </p:pic>
      <p:pic>
        <p:nvPicPr>
          <p:cNvPr id="21" name="Picture 20" descr="jbrows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4" y="3730953"/>
            <a:ext cx="3867558" cy="964169"/>
          </a:xfrm>
          <a:prstGeom prst="rect">
            <a:avLst/>
          </a:prstGeom>
        </p:spPr>
      </p:pic>
      <p:pic>
        <p:nvPicPr>
          <p:cNvPr id="22" name="Picture 21" descr="webapoll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03" y="4615900"/>
            <a:ext cx="3780210" cy="105434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532603" y="1482039"/>
            <a:ext cx="1540346" cy="7059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32603" y="1731994"/>
            <a:ext cx="736614" cy="9967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70970" y="1861363"/>
            <a:ext cx="0" cy="12183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58166" y="2504092"/>
            <a:ext cx="400186" cy="32524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391435" y="3079667"/>
            <a:ext cx="300232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712144" y="3671999"/>
            <a:ext cx="1016004" cy="2471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3105" y="3671999"/>
            <a:ext cx="12520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gene set v1.0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39078" y="4990278"/>
            <a:ext cx="1091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39078" y="5482166"/>
            <a:ext cx="21175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help and consultations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42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I5k </a:t>
            </a:r>
            <a:r>
              <a:rPr lang="en-US" sz="2400" dirty="0" err="1" smtClean="0"/>
              <a:t>Workspace@NAL</a:t>
            </a:r>
            <a:r>
              <a:rPr lang="en-US" sz="2400" dirty="0" smtClean="0"/>
              <a:t> in numbers</a:t>
            </a:r>
            <a:endParaRPr lang="en-US" sz="2400" dirty="0"/>
          </a:p>
        </p:txBody>
      </p:sp>
      <p:pic>
        <p:nvPicPr>
          <p:cNvPr id="4" name="Content Placeholder 3" descr="num_genes_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09" b="-4580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&gt;5,000 </a:t>
            </a:r>
            <a:r>
              <a:rPr lang="en-US" sz="2400" dirty="0" err="1"/>
              <a:t>pageviews</a:t>
            </a:r>
            <a:r>
              <a:rPr lang="en-US" sz="2400" dirty="0"/>
              <a:t> since April 10</a:t>
            </a:r>
            <a:r>
              <a:rPr lang="en-US" sz="2400" baseline="30000" dirty="0"/>
              <a:t>th</a:t>
            </a:r>
            <a:r>
              <a:rPr lang="en-US" sz="2400" dirty="0"/>
              <a:t>, 2014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23 species </a:t>
            </a:r>
            <a:r>
              <a:rPr lang="en-US" sz="2400" dirty="0" smtClean="0"/>
              <a:t>available – all with ‘pre-release’ annotations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188+ </a:t>
            </a:r>
            <a:r>
              <a:rPr lang="en-US" sz="2400" dirty="0"/>
              <a:t>registered annotators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&gt;1,700 </a:t>
            </a:r>
            <a:r>
              <a:rPr lang="en-US" sz="2400" dirty="0"/>
              <a:t>gene models </a:t>
            </a:r>
            <a:r>
              <a:rPr lang="en-US" sz="2400" dirty="0" smtClean="0"/>
              <a:t>annotated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579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Taxonomic scope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Arachnida</a:t>
            </a:r>
            <a:r>
              <a:rPr lang="en-US" sz="2400" dirty="0"/>
              <a:t>: 1</a:t>
            </a:r>
          </a:p>
          <a:p>
            <a:r>
              <a:rPr lang="en-US" sz="2400" dirty="0" err="1"/>
              <a:t>Crustacea</a:t>
            </a:r>
            <a:r>
              <a:rPr lang="en-US" sz="2400" dirty="0"/>
              <a:t>: 1</a:t>
            </a:r>
          </a:p>
          <a:p>
            <a:r>
              <a:rPr lang="en-US" sz="2400" dirty="0" err="1"/>
              <a:t>Palaeoptera</a:t>
            </a:r>
            <a:r>
              <a:rPr lang="en-US" sz="2400" dirty="0"/>
              <a:t>: 2</a:t>
            </a:r>
          </a:p>
          <a:p>
            <a:r>
              <a:rPr lang="en-US" sz="2400" dirty="0" err="1"/>
              <a:t>Paraneoptera</a:t>
            </a:r>
            <a:r>
              <a:rPr lang="en-US" sz="2400" dirty="0"/>
              <a:t>/</a:t>
            </a:r>
            <a:r>
              <a:rPr lang="en-US" sz="2400" dirty="0" err="1"/>
              <a:t>Hemiptera</a:t>
            </a:r>
            <a:r>
              <a:rPr lang="en-US" sz="2400" dirty="0"/>
              <a:t>: 6</a:t>
            </a:r>
          </a:p>
          <a:p>
            <a:r>
              <a:rPr lang="en-US" sz="2400" dirty="0" err="1" smtClean="0"/>
              <a:t>Chrysomeloidea</a:t>
            </a:r>
            <a:r>
              <a:rPr lang="en-US" sz="2400" dirty="0" smtClean="0"/>
              <a:t>: </a:t>
            </a:r>
            <a:r>
              <a:rPr lang="en-US" sz="2400" dirty="0"/>
              <a:t>2</a:t>
            </a:r>
          </a:p>
          <a:p>
            <a:r>
              <a:rPr lang="en-US" sz="2400" dirty="0"/>
              <a:t>Hymenoptera: 3</a:t>
            </a:r>
          </a:p>
          <a:p>
            <a:r>
              <a:rPr lang="en-US" sz="2400" dirty="0" err="1" smtClean="0"/>
              <a:t>Acalyptratae</a:t>
            </a:r>
            <a:r>
              <a:rPr lang="en-US" sz="2400" dirty="0" smtClean="0"/>
              <a:t>: </a:t>
            </a:r>
            <a:r>
              <a:rPr lang="en-US" sz="2400" dirty="0"/>
              <a:t>9</a:t>
            </a:r>
          </a:p>
          <a:p>
            <a:endParaRPr lang="en-US" sz="2400" dirty="0"/>
          </a:p>
        </p:txBody>
      </p:sp>
      <p:pic>
        <p:nvPicPr>
          <p:cNvPr id="4" name="Content Placeholder 3" descr="org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r="864"/>
          <a:stretch>
            <a:fillRect/>
          </a:stretch>
        </p:blipFill>
        <p:spPr>
          <a:xfrm>
            <a:off x="3575050" y="260350"/>
            <a:ext cx="5111750" cy="5853113"/>
          </a:xfrm>
        </p:spPr>
      </p:pic>
    </p:spTree>
    <p:extLst>
      <p:ext uri="{BB962C8B-B14F-4D97-AF65-F5344CB8AC3E}">
        <p14:creationId xmlns:p14="http://schemas.microsoft.com/office/powerpoint/2010/main" val="30929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  <p:pic>
        <p:nvPicPr>
          <p:cNvPr id="6" name="Content Placeholder 5" descr="i5kWS_selectblast_mo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1" r="-7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39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workflow</a:t>
            </a:r>
            <a:endParaRPr lang="en-US" dirty="0"/>
          </a:p>
        </p:txBody>
      </p:sp>
      <p:pic>
        <p:nvPicPr>
          <p:cNvPr id="5" name="Content Placeholder 4" descr="blastselect_anogl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04" r="-13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1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742</Words>
  <Application>Microsoft Macintosh PowerPoint</Application>
  <PresentationFormat>On-screen Show (4:3)</PresentationFormat>
  <Paragraphs>133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i5k Workspace@NAL – enabling genomic data access, visualization and curation for the i5k community </vt:lpstr>
      <vt:lpstr>The i5k Workspace@NAL</vt:lpstr>
      <vt:lpstr>CONTACT US: i5k@ars.usda.gov</vt:lpstr>
      <vt:lpstr>The life cycle of a ‘typical’ i5k genome project</vt:lpstr>
      <vt:lpstr>PowerPoint Presentation</vt:lpstr>
      <vt:lpstr>I5k Workspace@NAL in numbers</vt:lpstr>
      <vt:lpstr>Taxonomic scope</vt:lpstr>
      <vt:lpstr>Example workflow</vt:lpstr>
      <vt:lpstr>Example workflow</vt:lpstr>
      <vt:lpstr>Example workflow</vt:lpstr>
      <vt:lpstr>Example workflow</vt:lpstr>
      <vt:lpstr>Example workflow</vt:lpstr>
      <vt:lpstr>Some notes on manual gene model curation</vt:lpstr>
      <vt:lpstr>The life cycle of a ‘typical’ i5k genome project</vt:lpstr>
      <vt:lpstr>Performing downstream analyses</vt:lpstr>
      <vt:lpstr>Future plans and developments</vt:lpstr>
      <vt:lpstr>Acknowledgements</vt:lpstr>
      <vt:lpstr>CONTACT US: i5k@ars.usda.gov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now you have a genome project.</dc:title>
  <dc:creator>Monica Poelchau</dc:creator>
  <cp:lastModifiedBy>Monica Poelchau</cp:lastModifiedBy>
  <cp:revision>188</cp:revision>
  <dcterms:created xsi:type="dcterms:W3CDTF">2014-06-09T09:43:21Z</dcterms:created>
  <dcterms:modified xsi:type="dcterms:W3CDTF">2014-06-16T14:14:15Z</dcterms:modified>
</cp:coreProperties>
</file>